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media/image37.svg" ContentType="image/svg+xml"/>
  <Override PartName="/ppt/media/image38.svg" ContentType="image/svg+xml"/>
  <Override PartName="/ppt/media/image39.svg" ContentType="image/svg+xml"/>
  <Override PartName="/ppt/media/image40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sldIdLst>
    <p:sldId id="439" r:id="rId4"/>
    <p:sldId id="336" r:id="rId5"/>
    <p:sldId id="303" r:id="rId6"/>
    <p:sldId id="422" r:id="rId7"/>
    <p:sldId id="261" r:id="rId8"/>
    <p:sldId id="438" r:id="rId9"/>
    <p:sldId id="304" r:id="rId10"/>
    <p:sldId id="334" r:id="rId11"/>
    <p:sldId id="291" r:id="rId12"/>
    <p:sldId id="287" r:id="rId13"/>
    <p:sldId id="258" r:id="rId14"/>
    <p:sldId id="256" r:id="rId15"/>
    <p:sldId id="270" r:id="rId16"/>
    <p:sldId id="307" r:id="rId17"/>
    <p:sldId id="266" r:id="rId18"/>
    <p:sldId id="308" r:id="rId19"/>
    <p:sldId id="292" r:id="rId20"/>
    <p:sldId id="396" r:id="rId21"/>
    <p:sldId id="309" r:id="rId22"/>
    <p:sldId id="335" r:id="rId23"/>
  </p:sldIdLst>
  <p:sldSz cx="9144000" cy="6858000" type="screen4x3"/>
  <p:notesSz cx="6858000" cy="9144000"/>
  <p:embeddedFontLst>
    <p:embeddedFont>
      <p:font typeface="汉仪书魂体简" panose="02010600000101010101" charset="-122"/>
      <p:regular r:id="rId28"/>
    </p:embeddedFont>
  </p:embeddedFontLst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28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B876"/>
    <a:srgbClr val="C2E277"/>
    <a:srgbClr val="EFFB8F"/>
    <a:srgbClr val="DAB5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024"/>
        <p:guide pos="286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79.xml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38.xml"/><Relationship Id="rId2" Type="http://schemas.openxmlformats.org/officeDocument/2006/relationships/image" Target="../media/image12.png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image" Target="../media/image24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40.xml"/><Relationship Id="rId10" Type="http://schemas.openxmlformats.org/officeDocument/2006/relationships/image" Target="../media/image33.png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3.xml"/><Relationship Id="rId4" Type="http://schemas.openxmlformats.org/officeDocument/2006/relationships/image" Target="../media/image35.png"/><Relationship Id="rId3" Type="http://schemas.openxmlformats.org/officeDocument/2006/relationships/tags" Target="../tags/tag42.xml"/><Relationship Id="rId2" Type="http://schemas.openxmlformats.org/officeDocument/2006/relationships/image" Target="../media/image34.png"/><Relationship Id="rId1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9" Type="http://schemas.openxmlformats.org/officeDocument/2006/relationships/slideLayout" Target="../slideLayouts/slideLayout13.xml"/><Relationship Id="rId28" Type="http://schemas.openxmlformats.org/officeDocument/2006/relationships/image" Target="../media/image40.svg"/><Relationship Id="rId27" Type="http://schemas.openxmlformats.org/officeDocument/2006/relationships/tags" Target="../tags/tag66.xml"/><Relationship Id="rId26" Type="http://schemas.openxmlformats.org/officeDocument/2006/relationships/image" Target="../media/image39.svg"/><Relationship Id="rId25" Type="http://schemas.openxmlformats.org/officeDocument/2006/relationships/tags" Target="../tags/tag65.xml"/><Relationship Id="rId24" Type="http://schemas.openxmlformats.org/officeDocument/2006/relationships/image" Target="../media/image38.svg"/><Relationship Id="rId23" Type="http://schemas.openxmlformats.org/officeDocument/2006/relationships/tags" Target="../tags/tag64.xml"/><Relationship Id="rId22" Type="http://schemas.openxmlformats.org/officeDocument/2006/relationships/image" Target="../media/image37.svg"/><Relationship Id="rId21" Type="http://schemas.openxmlformats.org/officeDocument/2006/relationships/image" Target="../media/image36.jpeg"/><Relationship Id="rId20" Type="http://schemas.openxmlformats.org/officeDocument/2006/relationships/tags" Target="../tags/tag63.xml"/><Relationship Id="rId2" Type="http://schemas.openxmlformats.org/officeDocument/2006/relationships/tags" Target="../tags/tag45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tags" Target="../tags/tag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70.xml"/><Relationship Id="rId4" Type="http://schemas.openxmlformats.org/officeDocument/2006/relationships/image" Target="../media/image41.png"/><Relationship Id="rId3" Type="http://schemas.openxmlformats.org/officeDocument/2006/relationships/tags" Target="../tags/tag69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2.png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tags" Target="../tags/tag3.xml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1.xml"/><Relationship Id="rId5" Type="http://schemas.openxmlformats.org/officeDocument/2006/relationships/image" Target="../media/image8.png"/><Relationship Id="rId4" Type="http://schemas.openxmlformats.org/officeDocument/2006/relationships/tags" Target="../tags/tag20.xm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8.xml"/><Relationship Id="rId3" Type="http://schemas.openxmlformats.org/officeDocument/2006/relationships/image" Target="../media/image10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台词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6730" y="609600"/>
            <a:ext cx="8222615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404178"/>
            <a:ext cx="8229600" cy="1143000"/>
          </a:xfrm>
        </p:spPr>
        <p:txBody>
          <a:bodyPr/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Who else works in the film?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7720" y="2534920"/>
            <a:ext cx="5497830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They 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are in charge of production sound. They record the dialogue between the actors on the movie set. 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3760" y="3860800"/>
            <a:ext cx="5414010" cy="7480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no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They 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are responsible for designing or making costumes. 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7720" y="1268730"/>
            <a:ext cx="5414010" cy="922020"/>
          </a:xfrm>
          <a:prstGeom prst="rect">
            <a:avLst/>
          </a:prstGeom>
          <a:solidFill>
            <a:srgbClr val="EFFB8F"/>
          </a:solidFill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They are 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like </a:t>
            </a:r>
            <a:r>
              <a:rPr lang="zh-CN" altLang="en-US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 top managers in an office or a factory. The directors choose the actors and tell them how to perform their roles. </a:t>
            </a:r>
            <a:endParaRPr lang="zh-CN" altLang="en-US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4395" y="5012690"/>
            <a:ext cx="5413375" cy="1007745"/>
          </a:xfrm>
          <a:prstGeom prst="rect">
            <a:avLst/>
          </a:prstGeom>
          <a:solidFill>
            <a:srgbClr val="E9B876"/>
          </a:solidFill>
        </p:spPr>
        <p:txBody>
          <a:bodyPr wrap="square" rtlCol="0">
            <a:no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They 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are good at using movie cameras. They work long hours, making sure the pictures and actors look really good in every scene.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60" y="2647315"/>
            <a:ext cx="20027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Directors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307" y="5083810"/>
            <a:ext cx="344487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Costume designers</a:t>
            </a:r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60" y="3959860"/>
            <a:ext cx="34213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Sound operators</a:t>
            </a:r>
            <a:endParaRPr lang="en-US" alt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178" y="1457960"/>
            <a:ext cx="3353435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Camera operators</a:t>
            </a:r>
            <a:endParaRPr lang="en-US" altLang="zh-CN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796280" y="59055"/>
            <a:ext cx="3277235" cy="5721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Read and match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8" name="直接连接符 7"/>
          <p:cNvCxnSpPr>
            <a:stCxn id="3" idx="3"/>
          </p:cNvCxnSpPr>
          <p:nvPr/>
        </p:nvCxnSpPr>
        <p:spPr>
          <a:xfrm flipV="1">
            <a:off x="2038350" y="1927225"/>
            <a:ext cx="1093470" cy="10426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484120" y="3180080"/>
            <a:ext cx="1093470" cy="10426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484120" y="4509135"/>
            <a:ext cx="1093470" cy="104267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9" idx="3"/>
          </p:cNvCxnSpPr>
          <p:nvPr/>
        </p:nvCxnSpPr>
        <p:spPr>
          <a:xfrm>
            <a:off x="2359025" y="1929130"/>
            <a:ext cx="1038860" cy="34467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任意多边形 12"/>
          <p:cNvSpPr/>
          <p:nvPr>
            <p:custDataLst>
              <p:tags r:id="rId1"/>
            </p:custDataLst>
          </p:nvPr>
        </p:nvSpPr>
        <p:spPr>
          <a:xfrm>
            <a:off x="107950" y="29210"/>
            <a:ext cx="4545330" cy="72136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Talk about great film stars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7" grpId="0" animBg="1"/>
      <p:bldP spid="11" grpId="0"/>
      <p:bldP spid="3" grpId="0"/>
      <p:bldP spid="10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" y="2420620"/>
            <a:ext cx="3376930" cy="2405380"/>
          </a:xfrm>
        </p:spPr>
        <p:txBody>
          <a:bodyPr/>
          <a:p>
            <a:pPr marL="0" indent="0">
              <a:buNone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1.How long have films existed?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2.Where were the very first films made?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0" indent="0">
              <a:buNone/>
            </a:pP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107315" y="116205"/>
            <a:ext cx="332740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fontScale="9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Know more about films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195" y="0"/>
            <a:ext cx="5462270" cy="63982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9070" y="3284855"/>
            <a:ext cx="3067685" cy="41783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no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For over 100 years.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735" y="4580890"/>
            <a:ext cx="3081020" cy="4013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p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In France and Germany.</a:t>
            </a:r>
            <a:endParaRPr lang="en-US" altLang="zh-CN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sz="32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904240"/>
            <a:ext cx="7200900" cy="5796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4437380"/>
            <a:ext cx="2457450" cy="1352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485" y="4364990"/>
            <a:ext cx="1390650" cy="1752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421255"/>
            <a:ext cx="2343150" cy="1304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67585" y="2557145"/>
            <a:ext cx="1247775" cy="1543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995" y="690880"/>
            <a:ext cx="2619375" cy="10191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3555" y="908685"/>
            <a:ext cx="1352550" cy="1543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8490" y="188595"/>
            <a:ext cx="4688840" cy="809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36745" y="908685"/>
            <a:ext cx="1390650" cy="16230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68035" y="1988820"/>
            <a:ext cx="3362325" cy="1238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67885" y="2564765"/>
            <a:ext cx="1200150" cy="18097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01080" y="3500755"/>
            <a:ext cx="1343025" cy="1752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68035" y="5241290"/>
            <a:ext cx="3143250" cy="1351915"/>
          </a:xfrm>
          <a:prstGeom prst="rect">
            <a:avLst/>
          </a:prstGeom>
        </p:spPr>
      </p:pic>
      <p:sp>
        <p:nvSpPr>
          <p:cNvPr id="4" name="圆角矩形 3"/>
          <p:cNvSpPr/>
          <p:nvPr>
            <p:custDataLst>
              <p:tags r:id="rId15"/>
            </p:custDataLst>
          </p:nvPr>
        </p:nvSpPr>
        <p:spPr>
          <a:xfrm>
            <a:off x="179705" y="116205"/>
            <a:ext cx="3277235" cy="5721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Read and guess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83485" y="4292600"/>
            <a:ext cx="55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2627630" y="2802890"/>
            <a:ext cx="55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3456940" y="1124585"/>
            <a:ext cx="55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4932045" y="1268730"/>
            <a:ext cx="55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5315585" y="2853055"/>
            <a:ext cx="55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6661785" y="4054475"/>
            <a:ext cx="552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36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-887" t="-3604" r="33979" b="3604"/>
          <a:stretch>
            <a:fillRect/>
          </a:stretch>
        </p:blipFill>
        <p:spPr>
          <a:xfrm>
            <a:off x="683895" y="836295"/>
            <a:ext cx="7926070" cy="1990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815" y="2964815"/>
            <a:ext cx="224790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35" y="2924810"/>
            <a:ext cx="2266950" cy="55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15" y="3860800"/>
            <a:ext cx="5045710" cy="763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215" y="4869180"/>
            <a:ext cx="8555355" cy="78105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5795645" y="3933190"/>
            <a:ext cx="2304415" cy="64770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the story</a:t>
            </a:r>
            <a:endParaRPr lang="en-US" altLang="zh-CN" sz="32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605" y="5799455"/>
            <a:ext cx="1266825" cy="6953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31110" y="5817235"/>
            <a:ext cx="1219200" cy="6191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03725" y="5817235"/>
            <a:ext cx="1247775" cy="685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4915" y="5845810"/>
            <a:ext cx="1285875" cy="657225"/>
          </a:xfrm>
          <a:prstGeom prst="rect">
            <a:avLst/>
          </a:prstGeom>
        </p:spPr>
      </p:pic>
      <p:sp>
        <p:nvSpPr>
          <p:cNvPr id="7" name="任意多边形 6"/>
          <p:cNvSpPr/>
          <p:nvPr>
            <p:custDataLst>
              <p:tags r:id="rId11"/>
            </p:custDataLst>
          </p:nvPr>
        </p:nvSpPr>
        <p:spPr>
          <a:xfrm>
            <a:off x="107315" y="116205"/>
            <a:ext cx="332740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fontScale="9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Know more about films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05740" y="3716655"/>
            <a:ext cx="8578850" cy="3119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S1:...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，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this Saturday’s talk on films  was cancelled just now. Shall we go to the cinema instead?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S2:Of course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！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Which cinema shall we go?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S1:What about Wanda Cinema? ... is on and it ...</a:t>
            </a:r>
            <a:r>
              <a:rPr lang="en-US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(story)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Also, it is..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S2:It seems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...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! Why not Suning Cinema because... is showing there.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It is about a woman 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..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.</a:t>
            </a:r>
            <a:r>
              <a:rPr lang="en-US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(story)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It also has ...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(price)</a:t>
            </a:r>
            <a:endParaRPr lang="en-US" altLang="zh-CN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S1:Sounds good. The actress is so...that....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(actress)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By the way, the cinema is ...    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(address)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and it has a big area...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(parking)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......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S2:OK! I will meet you there 7pm this Saturday.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/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S1:See you then!</a:t>
            </a:r>
            <a:endParaRPr lang="en-US" altLang="zh-CN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en-US" altLang="zh-CN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en-US" altLang="zh-CN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en-US" altLang="zh-CN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algn="l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9070" y="620395"/>
            <a:ext cx="8732520" cy="312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E5E5E5">
                  <a:alpha val="100000"/>
                </a:srgbClr>
              </a:clrFrom>
              <a:clrTo>
                <a:srgbClr val="E5E5E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8490" y="2277110"/>
            <a:ext cx="1235710" cy="827405"/>
          </a:xfrm>
          <a:prstGeom prst="ellipse">
            <a:avLst/>
          </a:prstGeom>
        </p:spPr>
      </p:pic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107315" y="44450"/>
            <a:ext cx="3327400" cy="644525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fontScale="9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Know more about films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251460" y="116205"/>
            <a:ext cx="3982085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Appreciate the art of film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70" name="图形 10"/>
          <p:cNvSpPr/>
          <p:nvPr>
            <p:custDataLst>
              <p:tags r:id="rId2"/>
            </p:custDataLst>
          </p:nvPr>
        </p:nvSpPr>
        <p:spPr>
          <a:xfrm rot="10800000">
            <a:off x="2572068" y="1373188"/>
            <a:ext cx="3975100" cy="1853565"/>
          </a:xfrm>
          <a:custGeom>
            <a:avLst/>
            <a:gdLst>
              <a:gd name="connsiteX0" fmla="*/ 1476178 w 1476375"/>
              <a:gd name="connsiteY0" fmla="*/ 687640 h 688307"/>
              <a:gd name="connsiteX1" fmla="*/ 686270 w 1476375"/>
              <a:gd name="connsiteY1" fmla="*/ 1174 h 688307"/>
              <a:gd name="connsiteX2" fmla="*/ -197 w 1476375"/>
              <a:gd name="connsiteY2" fmla="*/ 687640 h 68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6375" h="688307">
                <a:moveTo>
                  <a:pt x="1476178" y="687640"/>
                </a:moveTo>
                <a:cubicBezTo>
                  <a:pt x="1447613" y="279951"/>
                  <a:pt x="1093959" y="-27392"/>
                  <a:pt x="686270" y="1174"/>
                </a:cubicBezTo>
                <a:cubicBezTo>
                  <a:pt x="318348" y="26958"/>
                  <a:pt x="25578" y="319719"/>
                  <a:pt x="-197" y="687640"/>
                </a:cubicBezTo>
              </a:path>
            </a:pathLst>
          </a:custGeom>
          <a:ln w="9525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3"/>
            </p:custDataLst>
          </p:nvPr>
        </p:nvSpPr>
        <p:spPr>
          <a:xfrm>
            <a:off x="1835785" y="1196975"/>
            <a:ext cx="5648960" cy="72263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 algn="ctr"/>
            <a:r>
              <a:rPr lang="en-US" altLang="zh-CN" sz="4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makes a good film?</a:t>
            </a:r>
            <a:endParaRPr lang="en-US" altLang="zh-CN" sz="4000" b="1" spc="130" dirty="0">
              <a:ln w="0">
                <a:noFill/>
              </a:ln>
              <a:solidFill>
                <a:schemeClr val="accent1"/>
              </a:solidFill>
              <a:effectLst/>
              <a:uFillTx/>
              <a:latin typeface="Times New Roman" panose="02020603050405020304" charset="0"/>
              <a:ea typeface="+mj-ea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正文"/>
          <p:cNvSpPr txBox="1"/>
          <p:nvPr>
            <p:custDataLst>
              <p:tags r:id="rId4"/>
            </p:custDataLst>
          </p:nvPr>
        </p:nvSpPr>
        <p:spPr>
          <a:xfrm>
            <a:off x="2771458" y="4724718"/>
            <a:ext cx="1692275" cy="8051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400" b="1" spc="1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directors’</a:t>
            </a:r>
            <a:endParaRPr lang="en-US" altLang="zh-CN" sz="2400" b="1" spc="1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400" b="1" spc="1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instruction</a:t>
            </a:r>
            <a:endParaRPr lang="en-US" altLang="zh-CN" sz="2400" b="1" spc="1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1810068" y="2577783"/>
            <a:ext cx="1125220" cy="1148715"/>
          </a:xfrm>
          <a:prstGeom prst="line">
            <a:avLst/>
          </a:prstGeom>
          <a:ln w="9525"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6"/>
            </p:custDataLst>
          </p:nvPr>
        </p:nvCxnSpPr>
        <p:spPr>
          <a:xfrm flipV="1">
            <a:off x="3572193" y="3114993"/>
            <a:ext cx="433070" cy="1591310"/>
          </a:xfrm>
          <a:prstGeom prst="line">
            <a:avLst/>
          </a:prstGeom>
          <a:ln w="9525"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>
          <a:xfrm flipH="1" flipV="1">
            <a:off x="5134928" y="3114993"/>
            <a:ext cx="394970" cy="1572895"/>
          </a:xfrm>
          <a:prstGeom prst="line">
            <a:avLst/>
          </a:prstGeom>
          <a:ln w="9525"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8"/>
            </p:custDataLst>
          </p:nvPr>
        </p:nvCxnSpPr>
        <p:spPr>
          <a:xfrm flipH="1" flipV="1">
            <a:off x="6183313" y="2593023"/>
            <a:ext cx="1113790" cy="1113155"/>
          </a:xfrm>
          <a:prstGeom prst="line">
            <a:avLst/>
          </a:prstGeom>
          <a:ln w="9525"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1" name="正文"/>
          <p:cNvSpPr txBox="1"/>
          <p:nvPr>
            <p:custDataLst>
              <p:tags r:id="rId9"/>
            </p:custDataLst>
          </p:nvPr>
        </p:nvSpPr>
        <p:spPr>
          <a:xfrm>
            <a:off x="4572000" y="4799965"/>
            <a:ext cx="2416175" cy="9226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800" b="1" spc="1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joint efforts</a:t>
            </a:r>
            <a:endParaRPr lang="en-US" altLang="zh-CN" sz="2800" b="1" spc="1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800" b="1" spc="1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(work closely)</a:t>
            </a:r>
            <a:endParaRPr lang="en-US" altLang="zh-CN" sz="2800" b="1" spc="1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10"/>
            </p:custDataLst>
          </p:nvPr>
        </p:nvSpPr>
        <p:spPr>
          <a:xfrm>
            <a:off x="3226118" y="3940493"/>
            <a:ext cx="831850" cy="83185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 w="19050">
            <a:solidFill>
              <a:schemeClr val="bg1"/>
            </a:solidFill>
          </a:ln>
          <a:effectLst>
            <a:outerShdw blurRad="152400" dist="76200" dir="5400000" algn="t" rotWithShape="0">
              <a:schemeClr val="accent1"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11"/>
            </p:custDataLst>
          </p:nvPr>
        </p:nvSpPr>
        <p:spPr>
          <a:xfrm>
            <a:off x="5059363" y="3968433"/>
            <a:ext cx="831850" cy="83185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 w="19050">
            <a:solidFill>
              <a:schemeClr val="bg1"/>
            </a:solidFill>
          </a:ln>
          <a:effectLst>
            <a:outerShdw blurRad="152400" dist="76200" dir="5400000" algn="t" rotWithShape="0">
              <a:schemeClr val="accent1"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34" name="椭圆 33"/>
          <p:cNvSpPr/>
          <p:nvPr>
            <p:custDataLst>
              <p:tags r:id="rId12"/>
            </p:custDataLst>
          </p:nvPr>
        </p:nvSpPr>
        <p:spPr>
          <a:xfrm>
            <a:off x="1676083" y="2996248"/>
            <a:ext cx="831850" cy="83185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 w="19050">
            <a:solidFill>
              <a:schemeClr val="bg1"/>
            </a:solidFill>
          </a:ln>
          <a:effectLst>
            <a:outerShdw blurRad="152400" dist="76200" dir="5400000" algn="t" rotWithShape="0">
              <a:schemeClr val="accent1"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35" name="椭圆 34"/>
          <p:cNvSpPr/>
          <p:nvPr>
            <p:custDataLst>
              <p:tags r:id="rId13"/>
            </p:custDataLst>
          </p:nvPr>
        </p:nvSpPr>
        <p:spPr>
          <a:xfrm>
            <a:off x="6614478" y="3013393"/>
            <a:ext cx="831850" cy="83185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  <a:alpha val="100000"/>
                </a:schemeClr>
              </a:gs>
            </a:gsLst>
            <a:lin ang="5400000" scaled="0"/>
          </a:gradFill>
          <a:ln w="19050">
            <a:solidFill>
              <a:schemeClr val="bg1"/>
            </a:solidFill>
          </a:ln>
          <a:effectLst>
            <a:outerShdw blurRad="152400" dist="76200" dir="5400000" algn="t" rotWithShape="0">
              <a:schemeClr val="accent1">
                <a:alpha val="2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cs typeface="微软雅黑" panose="020B0503020204020204" charset="-122"/>
              <a:sym typeface="+mn-ea"/>
            </a:endParaRPr>
          </a:p>
        </p:txBody>
      </p:sp>
      <p:sp>
        <p:nvSpPr>
          <p:cNvPr id="36" name="椭圆 35"/>
          <p:cNvSpPr/>
          <p:nvPr>
            <p:custDataLst>
              <p:tags r:id="rId14"/>
            </p:custDataLst>
          </p:nvPr>
        </p:nvSpPr>
        <p:spPr>
          <a:xfrm>
            <a:off x="2927033" y="2416493"/>
            <a:ext cx="170180" cy="170180"/>
          </a:xfrm>
          <a:prstGeom prst="ellipse">
            <a:avLst/>
          </a:prstGeom>
          <a:gradFill>
            <a:gsLst>
              <a:gs pos="100000">
                <a:schemeClr val="accent1">
                  <a:lumMod val="80000"/>
                  <a:lumOff val="2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54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7" name="椭圆 36"/>
          <p:cNvSpPr/>
          <p:nvPr>
            <p:custDataLst>
              <p:tags r:id="rId15"/>
            </p:custDataLst>
          </p:nvPr>
        </p:nvSpPr>
        <p:spPr>
          <a:xfrm>
            <a:off x="3922713" y="3064193"/>
            <a:ext cx="170180" cy="170180"/>
          </a:xfrm>
          <a:prstGeom prst="ellipse">
            <a:avLst/>
          </a:prstGeom>
          <a:gradFill>
            <a:gsLst>
              <a:gs pos="100000">
                <a:schemeClr val="accent1">
                  <a:lumMod val="80000"/>
                  <a:lumOff val="2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54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>
            <p:custDataLst>
              <p:tags r:id="rId16"/>
            </p:custDataLst>
          </p:nvPr>
        </p:nvSpPr>
        <p:spPr>
          <a:xfrm>
            <a:off x="5051108" y="3064193"/>
            <a:ext cx="170180" cy="170180"/>
          </a:xfrm>
          <a:prstGeom prst="ellipse">
            <a:avLst/>
          </a:prstGeom>
          <a:gradFill>
            <a:gsLst>
              <a:gs pos="100000">
                <a:schemeClr val="accent1">
                  <a:lumMod val="80000"/>
                  <a:lumOff val="2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54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9" name="椭圆 38"/>
          <p:cNvSpPr/>
          <p:nvPr>
            <p:custDataLst>
              <p:tags r:id="rId17"/>
            </p:custDataLst>
          </p:nvPr>
        </p:nvSpPr>
        <p:spPr>
          <a:xfrm>
            <a:off x="6032818" y="2416493"/>
            <a:ext cx="170180" cy="170180"/>
          </a:xfrm>
          <a:prstGeom prst="ellipse">
            <a:avLst/>
          </a:prstGeom>
          <a:gradFill>
            <a:gsLst>
              <a:gs pos="100000">
                <a:schemeClr val="accent1">
                  <a:lumMod val="80000"/>
                  <a:lumOff val="2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5400000" scaled="0"/>
          </a:gradFill>
          <a:ln w="50800"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0" name="正文"/>
          <p:cNvSpPr txBox="1"/>
          <p:nvPr>
            <p:custDataLst>
              <p:tags r:id="rId18"/>
            </p:custDataLst>
          </p:nvPr>
        </p:nvSpPr>
        <p:spPr>
          <a:xfrm>
            <a:off x="6311900" y="3971925"/>
            <a:ext cx="2239010" cy="8051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 lvl="0" algn="ctr">
              <a:lnSpc>
                <a:spcPct val="130000"/>
              </a:lnSpc>
              <a:buClrTx/>
              <a:buSzTx/>
              <a:buFontTx/>
            </a:pPr>
            <a:r>
              <a:rPr lang="en-US" altLang="zh-CN" sz="2800" b="1" spc="1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a good play</a:t>
            </a:r>
            <a:endParaRPr lang="en-US" altLang="zh-CN" sz="2800" b="1" spc="1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1" name="正文"/>
          <p:cNvSpPr txBox="1"/>
          <p:nvPr>
            <p:custDataLst>
              <p:tags r:id="rId19"/>
            </p:custDataLst>
          </p:nvPr>
        </p:nvSpPr>
        <p:spPr>
          <a:xfrm>
            <a:off x="438785" y="3940810"/>
            <a:ext cx="2787650" cy="17100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2800" b="1" spc="1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  <a:cs typeface="Times New Roman" panose="02020603050405020304" charset="0"/>
                <a:sym typeface="+mn-ea"/>
              </a:rPr>
              <a:t> great actors and actresses</a:t>
            </a:r>
            <a:endParaRPr lang="en-US" altLang="zh-CN" sz="2800" b="1" spc="15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42" name="图片 41" descr="1483811054\6103a900a541442fd0d502bdf9e40ce4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507423" y="4221798"/>
            <a:ext cx="269240" cy="269240"/>
          </a:xfrm>
          <a:prstGeom prst="rect">
            <a:avLst/>
          </a:prstGeom>
          <a:effectLst>
            <a:outerShdw blurRad="38100" dist="25400" dir="540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43" name="图片 42" descr="1483811054\a64efabd2660ee948f90522f00bb883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343208" y="4240848"/>
            <a:ext cx="288290" cy="288290"/>
          </a:xfrm>
          <a:prstGeom prst="rect">
            <a:avLst/>
          </a:prstGeom>
          <a:effectLst>
            <a:outerShdw blurRad="38100" dist="25400" dir="5400000" algn="t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44" name="图片 43" descr="1483811054\e7c1ff5eb8bc80f753d44deb1939e92e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73558" y="3273108"/>
            <a:ext cx="313690" cy="313690"/>
          </a:xfrm>
          <a:prstGeom prst="rect">
            <a:avLst/>
          </a:prstGeom>
          <a:effectLst>
            <a:outerShdw blurRad="38100" dist="25400" dir="5400000" algn="ctr" rotWithShape="0">
              <a:schemeClr val="accent1">
                <a:lumMod val="75000"/>
                <a:alpha val="20000"/>
              </a:schemeClr>
            </a:outerShdw>
          </a:effectLst>
        </p:spPr>
      </p:pic>
      <p:pic>
        <p:nvPicPr>
          <p:cNvPr id="46" name="图片 45" descr="1483811054\238bb99f0c410e3935ee686d618629de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954213" y="3255963"/>
            <a:ext cx="288290" cy="288290"/>
          </a:xfrm>
          <a:prstGeom prst="rect">
            <a:avLst/>
          </a:prstGeom>
          <a:effectLst>
            <a:outerShdw blurRad="38100" dist="25400" dir="5400000" algn="t" rotWithShape="0">
              <a:schemeClr val="accent1">
                <a:lumMod val="75000"/>
                <a:alpha val="2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6" grpId="0"/>
      <p:bldP spid="31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589915" y="2421255"/>
            <a:ext cx="7908290" cy="1537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《The Pursuit of Happiness当幸福来敲门》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You got a dream, you gotta protect it. People can't do something themselves,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they wanna tell you can't do it.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If you want something, go get it.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如果你有梦想的话，就要去捍卫它。那些一事无成的人想告诉你你也成不了大器。如果你有理想的话，就要去努力实现。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915" y="920750"/>
            <a:ext cx="78530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《Forrest Gump阿甘正传》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Life was like a box of chocolates, you never know what you're gonna get.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生命就像一盒巧克力，你永远不知道下一块会是什么味道。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915" y="4581525"/>
            <a:ext cx="7919720" cy="1537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《T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ITANIC</a:t>
            </a:r>
            <a:r>
              <a:rPr lang="zh-CN" altLang="en-US" b="1">
                <a:latin typeface="Times New Roman" panose="02020603050405020304" charset="0"/>
                <a:cs typeface="Times New Roman" panose="02020603050405020304" charset="0"/>
              </a:rPr>
              <a:t>泰坦尼克号》</a:t>
            </a:r>
            <a:endParaRPr lang="zh-CN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I figure life is a gift and I don't intend on wasting it. You never know what hand you're going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</a:rPr>
              <a:t>to get dealt next. You learn to take life as it comes at you.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我觉得生命是一份礼物，我不想浪费它，你不会知道下一手牌会是什么，要学会接受生活。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16145" y="44450"/>
            <a:ext cx="5178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Famous lines from films</a:t>
            </a:r>
            <a:endParaRPr lang="en-US" altLang="zh-CN" sz="3200" b="1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2305" y="3933190"/>
            <a:ext cx="8060055" cy="95313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We are supposed to ____________ to realize our dream.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305" y="1873885"/>
            <a:ext cx="8089900" cy="521970"/>
          </a:xfrm>
          <a:prstGeom prst="rect">
            <a:avLst/>
          </a:prstGeom>
          <a:solidFill>
            <a:srgbClr val="E9B876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Life is full of uncertainty, so we’d better _________.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2305" y="6093460"/>
            <a:ext cx="8168640" cy="521970"/>
          </a:xfrm>
          <a:prstGeom prst="rect">
            <a:avLst/>
          </a:prstGeom>
          <a:solidFill>
            <a:srgbClr val="C2E277"/>
          </a:solidFill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Life is so ___________ that we should ____________.</a:t>
            </a:r>
            <a:endParaRPr lang="en-US" altLang="zh-CN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51460" y="116205"/>
            <a:ext cx="3982085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Appreciate the art of film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205" y="2204720"/>
            <a:ext cx="7458075" cy="736600"/>
          </a:xfrm>
        </p:spPr>
        <p:txBody>
          <a:bodyPr/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Film is a _______ of society.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3710" y="3722370"/>
            <a:ext cx="4578350" cy="3173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1.Cinema makes people feel they have a _____________. Every time we watch a film, we experience something ________. 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2.Cinema provides a medium for us to learn more about human _________and life.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3.Cinema is a combination of all the sounds, images, words and _____________.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2430" y="1155065"/>
            <a:ext cx="87433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Why do people like watching films?</a:t>
            </a:r>
            <a:endParaRPr lang="en-US" altLang="zh-CN" sz="4000" b="1"/>
          </a:p>
        </p:txBody>
      </p:sp>
      <p:sp>
        <p:nvSpPr>
          <p:cNvPr id="8" name="文本框 7"/>
          <p:cNvSpPr txBox="1"/>
          <p:nvPr/>
        </p:nvSpPr>
        <p:spPr>
          <a:xfrm>
            <a:off x="4211955" y="3284855"/>
            <a:ext cx="1635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purpose</a:t>
            </a:r>
            <a:endParaRPr lang="en-US" altLang="zh-CN" sz="2400" b="1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6700" y="3284855"/>
            <a:ext cx="124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new</a:t>
            </a:r>
            <a:endParaRPr lang="en-US" altLang="zh-CN" sz="2400" b="1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04510" y="3284855"/>
            <a:ext cx="1113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truth</a:t>
            </a:r>
            <a:endParaRPr lang="en-US" altLang="zh-CN" sz="2400" b="1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75730" y="3284855"/>
            <a:ext cx="1653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  <a:sym typeface="+mn-ea"/>
              </a:rPr>
              <a:t>emotions</a:t>
            </a:r>
            <a:endParaRPr lang="en-US" altLang="zh-CN" sz="2400" b="1">
              <a:highlight>
                <a:srgbClr val="FFFF00"/>
              </a:highlight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851910" y="2285365"/>
            <a:ext cx="2088515" cy="57594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mirror</a:t>
            </a:r>
            <a:endParaRPr lang="en-US" altLang="zh-CN" sz="4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b936407aa358206845c4b63c26152c59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9070" y="3125470"/>
            <a:ext cx="3972560" cy="3684905"/>
          </a:xfrm>
          <a:prstGeom prst="rect">
            <a:avLst/>
          </a:prstGeom>
        </p:spPr>
      </p:pic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107315" y="116205"/>
            <a:ext cx="3982085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Appreciate the art of film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222 9.25926e-05 L -0.00270833 0.0925926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222 0.00638889 L -0.115694 0.134537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61111 0.250093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528 9.25926e-05 L -0.0308333 0.376019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" y="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59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8" grpId="0"/>
      <p:bldP spid="11" grpId="0"/>
      <p:bldP spid="12" grpId="0"/>
      <p:bldP spid="9" grpId="1"/>
      <p:bldP spid="11" grpId="1"/>
      <p:bldP spid="2" grpId="0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83260" y="692785"/>
            <a:ext cx="72320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charset="0"/>
                <a:cs typeface="Times New Roman" panose="02020603050405020304" charset="0"/>
              </a:rPr>
              <a:t>Films are part of our life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460" y="3997960"/>
            <a:ext cx="5180965" cy="281559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noAutofit/>
          </a:bodyPr>
          <a:p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Useful expressions: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although/though...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so/such...that...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so that/in order that...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be ...enough to do...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1.</a:t>
            </a:r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Life was like a box of chocolates, you never</a:t>
            </a:r>
            <a:endParaRPr lang="zh-CN" altLang="en-US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zh-CN" altLang="en-US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know what you're gonna get.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pPr algn="l">
              <a:buClrTx/>
              <a:buSzTx/>
              <a:buNone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Cinema provides a medium for us to learn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more about human truth and life.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179705" y="116205"/>
            <a:ext cx="5473700" cy="5721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Group work-make a speech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070" y="1337945"/>
            <a:ext cx="5398135" cy="645160"/>
          </a:xfrm>
          <a:prstGeom prst="rect">
            <a:avLst/>
          </a:prstGeom>
          <a:solidFill>
            <a:srgbClr val="E9B876"/>
          </a:solidFill>
        </p:spPr>
        <p:txBody>
          <a:bodyPr wrap="square" rtlCol="0">
            <a:sp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S1:a way of entertainment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(different types\It’s fun to ....\help us relax...)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79705" y="2039620"/>
            <a:ext cx="5397500" cy="643890"/>
          </a:xfrm>
          <a:prstGeom prst="rect">
            <a:avLst/>
          </a:prstGeom>
          <a:solidFill>
            <a:srgbClr val="E9B876"/>
          </a:solidFill>
        </p:spPr>
        <p:txBody>
          <a:bodyPr wrap="square" rtlCol="0">
            <a:no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S2: learn from great film stars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(Audrey Hepburn\Jackie Chan\Wu Jing...\qualities...)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3890" y="4131310"/>
            <a:ext cx="2599055" cy="2584450"/>
          </a:xfrm>
          <a:prstGeom prst="rect">
            <a:avLst/>
          </a:prstGeom>
          <a:noFill/>
          <a:ln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play the role of/in...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work cloasely with...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fall in love with...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be suitable for...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be full of...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catch one’s attention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human truth and life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bring sth alive on screen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79070" y="2740025"/>
            <a:ext cx="5398135" cy="663575"/>
          </a:xfrm>
          <a:prstGeom prst="rect">
            <a:avLst/>
          </a:prstGeom>
          <a:solidFill>
            <a:srgbClr val="E9B876"/>
          </a:solidFill>
        </p:spPr>
        <p:txBody>
          <a:bodyPr wrap="square" rtlCol="0">
            <a:no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S3:Appreciate the art of films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(favourite lines...\meaing of the films...)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8715" y="1396365"/>
            <a:ext cx="27857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Requirements</a:t>
            </a:r>
            <a:r>
              <a:rPr lang="zh-CN" altLang="en-US" sz="2800" b="1"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28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1. Work in groups of 4.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2. Each student chooses one part.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3. A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dd some greetings. </a:t>
            </a:r>
            <a:endParaRPr lang="en-US" altLang="zh-CN" sz="20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</a:rPr>
              <a:t>4. </a:t>
            </a:r>
            <a:r>
              <a:rPr lang="en-US" altLang="zh-CN" sz="2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Pay attention to stress\ tone\body languages.</a:t>
            </a:r>
            <a:endParaRPr lang="en-US" altLang="zh-CN" sz="200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79705" y="3460115"/>
            <a:ext cx="5398135" cy="481330"/>
          </a:xfrm>
          <a:prstGeom prst="rect">
            <a:avLst/>
          </a:prstGeom>
          <a:solidFill>
            <a:srgbClr val="E9B876"/>
          </a:solidFill>
        </p:spPr>
        <p:txBody>
          <a:bodyPr wrap="square" rtlCol="0">
            <a:noAutofit/>
          </a:bodyPr>
          <a:p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S4:Make a conclusion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4425" y="526415"/>
            <a:ext cx="7048500" cy="4455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0" y="7394575"/>
            <a:ext cx="12192000" cy="6311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1640" y="1124585"/>
            <a:ext cx="58400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9A  Unit7 Films                    Revision</a:t>
            </a:r>
            <a:endParaRPr lang="en-US" altLang="zh-CN" sz="5400" b="1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36795" y="3356610"/>
            <a:ext cx="312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----</a:t>
            </a:r>
            <a:r>
              <a:rPr lang="zh-CN" altLang="en-US"/>
              <a:t>新北区龙虎塘中学</a:t>
            </a:r>
            <a:r>
              <a:rPr lang="en-US" altLang="zh-CN"/>
              <a:t> </a:t>
            </a:r>
            <a:r>
              <a:rPr lang="zh-CN" altLang="en-US"/>
              <a:t>李晓凌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12354"/>
          <a:stretch>
            <a:fillRect/>
          </a:stretch>
        </p:blipFill>
        <p:spPr>
          <a:xfrm>
            <a:off x="3491865" y="3068955"/>
            <a:ext cx="5233670" cy="369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947420" y="1418590"/>
            <a:ext cx="8710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u="sng">
                <a:solidFill>
                  <a:schemeClr val="accent6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Basic homework</a:t>
            </a:r>
            <a:endParaRPr lang="en-US" altLang="zh-CN" sz="2400" b="1" u="sng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1.Work in groups to make a speech.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2. Learn more about films.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47420" y="2617470"/>
            <a:ext cx="78784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u="sng">
                <a:solidFill>
                  <a:schemeClr val="accent6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Challenging homework</a:t>
            </a:r>
            <a:endParaRPr lang="en-US" altLang="zh-CN" sz="2400" b="1" u="sng">
              <a:solidFill>
                <a:schemeClr val="accent6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1.Try to choose and watch a good film and recommend it to others.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627630" y="332740"/>
            <a:ext cx="3345815" cy="70548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p>
            <a:pPr algn="ctr"/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Homework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矩形 2" descr="7b0a2020202022776f7264617274223a2022220a7d0a"/>
          <p:cNvSpPr/>
          <p:nvPr/>
        </p:nvSpPr>
        <p:spPr>
          <a:xfrm>
            <a:off x="1187450" y="3933190"/>
            <a:ext cx="7098030" cy="1447800"/>
          </a:xfrm>
          <a:prstGeom prst="rect">
            <a:avLst/>
          </a:prstGeom>
          <a:noFill/>
        </p:spPr>
        <p:txBody>
          <a:bodyPr wrap="none" lIns="467995" tIns="46990" rIns="90170" bIns="46990" rtlCol="0" anchor="t">
            <a:spAutoFit/>
            <a:scene3d>
              <a:camera prst="obliqueBottomLeft"/>
              <a:lightRig rig="contrasting" dir="t">
                <a:rot lat="0" lon="0" rev="0"/>
              </a:lightRig>
            </a:scene3d>
            <a:sp3d extrusionH="317500" contourW="12700">
              <a:extrusionClr>
                <a:srgbClr val="F6772A"/>
              </a:extrusionClr>
              <a:contourClr>
                <a:srgbClr val="FDE6BA"/>
              </a:contourClr>
            </a:sp3d>
          </a:bodyPr>
          <a:p>
            <a:pPr algn="ctr"/>
            <a:r>
              <a:rPr lang="en-US" altLang="zh-CN" sz="8800" b="1">
                <a:ln w="50800" cmpd="sng">
                  <a:solidFill>
                    <a:srgbClr val="FDE6BA"/>
                  </a:solidFill>
                  <a:prstDash val="solid"/>
                </a:ln>
                <a:solidFill>
                  <a:srgbClr val="175FA8"/>
                </a:solidFill>
                <a:effectLst/>
                <a:latin typeface="汉仪书魂体简" panose="02010600000101010101" charset="-122"/>
                <a:ea typeface="汉仪书魂体简" panose="02010600000101010101" charset="-122"/>
              </a:rPr>
              <a:t>Thank you !</a:t>
            </a:r>
            <a:endParaRPr lang="en-US" altLang="zh-CN" sz="8800" b="1">
              <a:ln w="50800" cmpd="sng">
                <a:solidFill>
                  <a:srgbClr val="FDE6BA"/>
                </a:solidFill>
                <a:prstDash val="solid"/>
              </a:ln>
              <a:solidFill>
                <a:srgbClr val="175FA8"/>
              </a:solidFill>
              <a:effectLst/>
              <a:latin typeface="汉仪书魂体简" panose="02010600000101010101" charset="-122"/>
              <a:ea typeface="汉仪书魂体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709160" y="1412875"/>
            <a:ext cx="42919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Times New Roman" panose="02020603050405020304" charset="0"/>
                <a:cs typeface="Times New Roman" panose="02020603050405020304" charset="0"/>
              </a:rPr>
              <a:t>Who is Sandy’s favourite film star?</a:t>
            </a:r>
            <a:endParaRPr lang="en-US" altLang="zh-CN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9800" y="3573145"/>
            <a:ext cx="44704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Times New Roman" panose="02020603050405020304" charset="0"/>
                <a:cs typeface="Times New Roman" panose="02020603050405020304" charset="0"/>
              </a:rPr>
              <a:t>Why does he have so many fans?</a:t>
            </a:r>
            <a:endParaRPr lang="en-US" altLang="zh-CN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7900" y="2737485"/>
            <a:ext cx="3677920" cy="70675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Times New Roman" panose="02020603050405020304" charset="0"/>
                <a:cs typeface="Times New Roman" panose="02020603050405020304" charset="0"/>
              </a:rPr>
              <a:t>Jackson Yee.</a:t>
            </a:r>
            <a:endParaRPr lang="en-US" altLang="zh-CN" sz="4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6055" y="5156835"/>
            <a:ext cx="5005070" cy="131381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p>
            <a:r>
              <a:rPr lang="en-US" altLang="zh-CN" sz="3600">
                <a:latin typeface="Times New Roman" panose="02020603050405020304" charset="0"/>
                <a:cs typeface="Times New Roman" panose="02020603050405020304" charset="0"/>
              </a:rPr>
              <a:t>Because he is ________.</a:t>
            </a:r>
            <a:endParaRPr lang="en-US" altLang="zh-CN" sz="36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600">
                <a:latin typeface="Times New Roman" panose="02020603050405020304" charset="0"/>
                <a:cs typeface="Times New Roman" panose="02020603050405020304" charset="0"/>
              </a:rPr>
              <a:t>Because of his  _______.</a:t>
            </a:r>
            <a:endParaRPr lang="en-US" altLang="zh-CN" sz="36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36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59345" y="45085"/>
            <a:ext cx="1504950" cy="1333500"/>
          </a:xfrm>
          <a:prstGeom prst="rect">
            <a:avLst/>
          </a:prstGeom>
        </p:spPr>
      </p:pic>
      <p:pic>
        <p:nvPicPr>
          <p:cNvPr id="9" name="易烊千玺">
            <a:hlinkClick r:id="" action="ppaction://media"/>
          </p:cNvPr>
          <p:cNvPicPr/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315" y="45085"/>
            <a:ext cx="4364990" cy="4993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27" fill="hold" display="1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6" grpId="0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838798" y="2256186"/>
            <a:ext cx="4801690" cy="2310346"/>
            <a:chOff x="2053008" y="1642534"/>
            <a:chExt cx="5613326" cy="2700866"/>
          </a:xfrm>
        </p:grpSpPr>
        <p:sp>
          <p:nvSpPr>
            <p:cNvPr id="55" name="任意多边形 54"/>
            <p:cNvSpPr/>
            <p:nvPr>
              <p:custDataLst>
                <p:tags r:id="rId2"/>
              </p:custDataLst>
            </p:nvPr>
          </p:nvSpPr>
          <p:spPr>
            <a:xfrm>
              <a:off x="2053008" y="2197346"/>
              <a:ext cx="2610662" cy="2146054"/>
            </a:xfrm>
            <a:custGeom>
              <a:avLst/>
              <a:gdLst>
                <a:gd name="connsiteX0" fmla="*/ 840722 w 2610662"/>
                <a:gd name="connsiteY0" fmla="*/ 1681446 h 2146054"/>
                <a:gd name="connsiteX1" fmla="*/ 933609 w 2610662"/>
                <a:gd name="connsiteY1" fmla="*/ 1681446 h 2146054"/>
                <a:gd name="connsiteX2" fmla="*/ 1305330 w 2610662"/>
                <a:gd name="connsiteY2" fmla="*/ 2053167 h 2146054"/>
                <a:gd name="connsiteX3" fmla="*/ 1677052 w 2610662"/>
                <a:gd name="connsiteY3" fmla="*/ 1681446 h 2146054"/>
                <a:gd name="connsiteX4" fmla="*/ 1769939 w 2610662"/>
                <a:gd name="connsiteY4" fmla="*/ 1681446 h 2146054"/>
                <a:gd name="connsiteX5" fmla="*/ 1305330 w 2610662"/>
                <a:gd name="connsiteY5" fmla="*/ 2146054 h 2146054"/>
                <a:gd name="connsiteX6" fmla="*/ 840722 w 2610662"/>
                <a:gd name="connsiteY6" fmla="*/ 0 h 2146054"/>
                <a:gd name="connsiteX7" fmla="*/ 860831 w 2610662"/>
                <a:gd name="connsiteY7" fmla="*/ 0 h 2146054"/>
                <a:gd name="connsiteX8" fmla="*/ 56498 w 2610662"/>
                <a:gd name="connsiteY8" fmla="*/ 804333 h 2146054"/>
                <a:gd name="connsiteX9" fmla="*/ 860832 w 2610662"/>
                <a:gd name="connsiteY9" fmla="*/ 1608667 h 2146054"/>
                <a:gd name="connsiteX10" fmla="*/ 1749830 w 2610662"/>
                <a:gd name="connsiteY10" fmla="*/ 1608667 h 2146054"/>
                <a:gd name="connsiteX11" fmla="*/ 2554164 w 2610662"/>
                <a:gd name="connsiteY11" fmla="*/ 804333 h 2146054"/>
                <a:gd name="connsiteX12" fmla="*/ 1749831 w 2610662"/>
                <a:gd name="connsiteY12" fmla="*/ 0 h 2146054"/>
                <a:gd name="connsiteX13" fmla="*/ 1769941 w 2610662"/>
                <a:gd name="connsiteY13" fmla="*/ 0 h 2146054"/>
                <a:gd name="connsiteX14" fmla="*/ 2610662 w 2610662"/>
                <a:gd name="connsiteY14" fmla="*/ 840722 h 2146054"/>
                <a:gd name="connsiteX15" fmla="*/ 1769940 w 2610662"/>
                <a:gd name="connsiteY15" fmla="*/ 1681445 h 2146054"/>
                <a:gd name="connsiteX16" fmla="*/ 1677053 w 2610662"/>
                <a:gd name="connsiteY16" fmla="*/ 1681445 h 2146054"/>
                <a:gd name="connsiteX17" fmla="*/ 1749829 w 2610662"/>
                <a:gd name="connsiteY17" fmla="*/ 1608668 h 2146054"/>
                <a:gd name="connsiteX18" fmla="*/ 860831 w 2610662"/>
                <a:gd name="connsiteY18" fmla="*/ 1608668 h 2146054"/>
                <a:gd name="connsiteX19" fmla="*/ 933608 w 2610662"/>
                <a:gd name="connsiteY19" fmla="*/ 1681445 h 2146054"/>
                <a:gd name="connsiteX20" fmla="*/ 840723 w 2610662"/>
                <a:gd name="connsiteY20" fmla="*/ 1681445 h 2146054"/>
                <a:gd name="connsiteX21" fmla="*/ 0 w 2610662"/>
                <a:gd name="connsiteY21" fmla="*/ 840722 h 214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10662" h="2146054">
                  <a:moveTo>
                    <a:pt x="840722" y="1681446"/>
                  </a:moveTo>
                  <a:lnTo>
                    <a:pt x="933609" y="1681446"/>
                  </a:lnTo>
                  <a:lnTo>
                    <a:pt x="1305330" y="2053167"/>
                  </a:lnTo>
                  <a:lnTo>
                    <a:pt x="1677052" y="1681446"/>
                  </a:lnTo>
                  <a:lnTo>
                    <a:pt x="1769939" y="1681446"/>
                  </a:lnTo>
                  <a:lnTo>
                    <a:pt x="1305330" y="2146054"/>
                  </a:lnTo>
                  <a:close/>
                  <a:moveTo>
                    <a:pt x="840722" y="0"/>
                  </a:moveTo>
                  <a:lnTo>
                    <a:pt x="860831" y="0"/>
                  </a:lnTo>
                  <a:lnTo>
                    <a:pt x="56498" y="804333"/>
                  </a:lnTo>
                  <a:lnTo>
                    <a:pt x="860832" y="1608667"/>
                  </a:lnTo>
                  <a:lnTo>
                    <a:pt x="1749830" y="1608667"/>
                  </a:lnTo>
                  <a:lnTo>
                    <a:pt x="2554164" y="804333"/>
                  </a:lnTo>
                  <a:lnTo>
                    <a:pt x="1749831" y="0"/>
                  </a:lnTo>
                  <a:lnTo>
                    <a:pt x="1769941" y="0"/>
                  </a:lnTo>
                  <a:lnTo>
                    <a:pt x="2610662" y="840722"/>
                  </a:lnTo>
                  <a:lnTo>
                    <a:pt x="1769940" y="1681445"/>
                  </a:lnTo>
                  <a:lnTo>
                    <a:pt x="1677053" y="1681445"/>
                  </a:lnTo>
                  <a:lnTo>
                    <a:pt x="1749829" y="1608668"/>
                  </a:lnTo>
                  <a:lnTo>
                    <a:pt x="860831" y="1608668"/>
                  </a:lnTo>
                  <a:lnTo>
                    <a:pt x="933608" y="1681445"/>
                  </a:lnTo>
                  <a:lnTo>
                    <a:pt x="840723" y="1681445"/>
                  </a:lnTo>
                  <a:lnTo>
                    <a:pt x="0" y="840722"/>
                  </a:lnTo>
                  <a:close/>
                </a:path>
              </a:pathLst>
            </a:custGeom>
            <a:solidFill>
              <a:srgbClr val="37AFE5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100" b="1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2" name="任意多边形 51"/>
            <p:cNvSpPr/>
            <p:nvPr>
              <p:custDataLst>
                <p:tags r:id="rId3"/>
              </p:custDataLst>
            </p:nvPr>
          </p:nvSpPr>
          <p:spPr>
            <a:xfrm>
              <a:off x="5168668" y="2171661"/>
              <a:ext cx="2497666" cy="2053167"/>
            </a:xfrm>
            <a:custGeom>
              <a:avLst/>
              <a:gdLst>
                <a:gd name="connsiteX0" fmla="*/ 804333 w 2497666"/>
                <a:gd name="connsiteY0" fmla="*/ 1608668 h 2053167"/>
                <a:gd name="connsiteX1" fmla="*/ 1693331 w 2497666"/>
                <a:gd name="connsiteY1" fmla="*/ 1608668 h 2053167"/>
                <a:gd name="connsiteX2" fmla="*/ 1248832 w 2497666"/>
                <a:gd name="connsiteY2" fmla="*/ 2053167 h 2053167"/>
                <a:gd name="connsiteX3" fmla="*/ 804333 w 2497666"/>
                <a:gd name="connsiteY3" fmla="*/ 0 h 2053167"/>
                <a:gd name="connsiteX4" fmla="*/ 1693333 w 2497666"/>
                <a:gd name="connsiteY4" fmla="*/ 0 h 2053167"/>
                <a:gd name="connsiteX5" fmla="*/ 2497666 w 2497666"/>
                <a:gd name="connsiteY5" fmla="*/ 804333 h 2053167"/>
                <a:gd name="connsiteX6" fmla="*/ 1693332 w 2497666"/>
                <a:gd name="connsiteY6" fmla="*/ 1608667 h 2053167"/>
                <a:gd name="connsiteX7" fmla="*/ 804334 w 2497666"/>
                <a:gd name="connsiteY7" fmla="*/ 1608667 h 2053167"/>
                <a:gd name="connsiteX8" fmla="*/ 0 w 2497666"/>
                <a:gd name="connsiteY8" fmla="*/ 804333 h 20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666" h="2053167">
                  <a:moveTo>
                    <a:pt x="804333" y="1608668"/>
                  </a:moveTo>
                  <a:lnTo>
                    <a:pt x="1693331" y="1608668"/>
                  </a:lnTo>
                  <a:lnTo>
                    <a:pt x="1248832" y="2053167"/>
                  </a:lnTo>
                  <a:close/>
                  <a:moveTo>
                    <a:pt x="804333" y="0"/>
                  </a:moveTo>
                  <a:lnTo>
                    <a:pt x="1693333" y="0"/>
                  </a:lnTo>
                  <a:lnTo>
                    <a:pt x="2497666" y="804333"/>
                  </a:lnTo>
                  <a:lnTo>
                    <a:pt x="1693332" y="1608667"/>
                  </a:lnTo>
                  <a:lnTo>
                    <a:pt x="804334" y="1608667"/>
                  </a:lnTo>
                  <a:lnTo>
                    <a:pt x="0" y="80433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bIns="351000" rtlCol="0" anchor="ctr">
              <a:normAutofit/>
            </a:bodyPr>
            <a:p>
              <a:pPr algn="ctr"/>
              <a:r>
                <a:rPr lang="en-US" altLang="zh-CN" sz="2700" b="1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  <a:sym typeface="Arial" panose="020B0604020202020204" pitchFamily="34" charset="0"/>
                </a:rPr>
                <a:t>Know more about films</a:t>
              </a:r>
              <a:endParaRPr lang="en-US" altLang="zh-CN" sz="2700" b="1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51" name="任意多边形 50"/>
            <p:cNvSpPr/>
            <p:nvPr>
              <p:custDataLst>
                <p:tags r:id="rId4"/>
              </p:custDataLst>
            </p:nvPr>
          </p:nvSpPr>
          <p:spPr>
            <a:xfrm>
              <a:off x="2913839" y="1642534"/>
              <a:ext cx="889000" cy="444500"/>
            </a:xfrm>
            <a:custGeom>
              <a:avLst/>
              <a:gdLst>
                <a:gd name="connsiteX0" fmla="*/ 444500 w 889000"/>
                <a:gd name="connsiteY0" fmla="*/ 0 h 444500"/>
                <a:gd name="connsiteX1" fmla="*/ 889000 w 889000"/>
                <a:gd name="connsiteY1" fmla="*/ 444500 h 444500"/>
                <a:gd name="connsiteX2" fmla="*/ 0 w 8890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444500">
                  <a:moveTo>
                    <a:pt x="444500" y="0"/>
                  </a:moveTo>
                  <a:lnTo>
                    <a:pt x="889000" y="444500"/>
                  </a:lnTo>
                  <a:lnTo>
                    <a:pt x="0" y="444500"/>
                  </a:lnTo>
                  <a:close/>
                </a:path>
              </a:pathLst>
            </a:custGeom>
            <a:solidFill>
              <a:srgbClr val="37AFE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b">
              <a:normAutofit/>
            </a:bodyPr>
            <a:p>
              <a:pPr algn="ctr"/>
              <a:r>
                <a:rPr lang="en-US" altLang="zh-CN" sz="1500" b="1" dirty="0">
                  <a:solidFill>
                    <a:srgbClr val="FFFFFF"/>
                  </a:solidFill>
                  <a:sym typeface="Arial" panose="020B0604020202020204" pitchFamily="34" charset="0"/>
                </a:rPr>
                <a:t>Ⅰ</a:t>
              </a:r>
              <a:endParaRPr lang="en-US" altLang="zh-CN" sz="1500" b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>
            <p:custDataLst>
              <p:tags r:id="rId5"/>
            </p:custDataLst>
          </p:nvPr>
        </p:nvGrpSpPr>
        <p:grpSpPr>
          <a:xfrm>
            <a:off x="886901" y="2256186"/>
            <a:ext cx="4801691" cy="2310346"/>
            <a:chOff x="-949657" y="1642534"/>
            <a:chExt cx="5613327" cy="2700866"/>
          </a:xfrm>
        </p:grpSpPr>
        <p:sp>
          <p:nvSpPr>
            <p:cNvPr id="58" name="任意多边形 57"/>
            <p:cNvSpPr/>
            <p:nvPr>
              <p:custDataLst>
                <p:tags r:id="rId6"/>
              </p:custDataLst>
            </p:nvPr>
          </p:nvSpPr>
          <p:spPr>
            <a:xfrm>
              <a:off x="2053008" y="2197346"/>
              <a:ext cx="2610662" cy="2146054"/>
            </a:xfrm>
            <a:custGeom>
              <a:avLst/>
              <a:gdLst>
                <a:gd name="connsiteX0" fmla="*/ 840722 w 2610662"/>
                <a:gd name="connsiteY0" fmla="*/ 1681446 h 2146054"/>
                <a:gd name="connsiteX1" fmla="*/ 933609 w 2610662"/>
                <a:gd name="connsiteY1" fmla="*/ 1681446 h 2146054"/>
                <a:gd name="connsiteX2" fmla="*/ 1305330 w 2610662"/>
                <a:gd name="connsiteY2" fmla="*/ 2053167 h 2146054"/>
                <a:gd name="connsiteX3" fmla="*/ 1677052 w 2610662"/>
                <a:gd name="connsiteY3" fmla="*/ 1681446 h 2146054"/>
                <a:gd name="connsiteX4" fmla="*/ 1769939 w 2610662"/>
                <a:gd name="connsiteY4" fmla="*/ 1681446 h 2146054"/>
                <a:gd name="connsiteX5" fmla="*/ 1305330 w 2610662"/>
                <a:gd name="connsiteY5" fmla="*/ 2146054 h 2146054"/>
                <a:gd name="connsiteX6" fmla="*/ 840722 w 2610662"/>
                <a:gd name="connsiteY6" fmla="*/ 0 h 2146054"/>
                <a:gd name="connsiteX7" fmla="*/ 860831 w 2610662"/>
                <a:gd name="connsiteY7" fmla="*/ 0 h 2146054"/>
                <a:gd name="connsiteX8" fmla="*/ 56498 w 2610662"/>
                <a:gd name="connsiteY8" fmla="*/ 804333 h 2146054"/>
                <a:gd name="connsiteX9" fmla="*/ 860832 w 2610662"/>
                <a:gd name="connsiteY9" fmla="*/ 1608667 h 2146054"/>
                <a:gd name="connsiteX10" fmla="*/ 1749830 w 2610662"/>
                <a:gd name="connsiteY10" fmla="*/ 1608667 h 2146054"/>
                <a:gd name="connsiteX11" fmla="*/ 2554164 w 2610662"/>
                <a:gd name="connsiteY11" fmla="*/ 804333 h 2146054"/>
                <a:gd name="connsiteX12" fmla="*/ 1749831 w 2610662"/>
                <a:gd name="connsiteY12" fmla="*/ 0 h 2146054"/>
                <a:gd name="connsiteX13" fmla="*/ 1769941 w 2610662"/>
                <a:gd name="connsiteY13" fmla="*/ 0 h 2146054"/>
                <a:gd name="connsiteX14" fmla="*/ 2610662 w 2610662"/>
                <a:gd name="connsiteY14" fmla="*/ 840722 h 2146054"/>
                <a:gd name="connsiteX15" fmla="*/ 1769940 w 2610662"/>
                <a:gd name="connsiteY15" fmla="*/ 1681445 h 2146054"/>
                <a:gd name="connsiteX16" fmla="*/ 1677053 w 2610662"/>
                <a:gd name="connsiteY16" fmla="*/ 1681445 h 2146054"/>
                <a:gd name="connsiteX17" fmla="*/ 1749829 w 2610662"/>
                <a:gd name="connsiteY17" fmla="*/ 1608668 h 2146054"/>
                <a:gd name="connsiteX18" fmla="*/ 860831 w 2610662"/>
                <a:gd name="connsiteY18" fmla="*/ 1608668 h 2146054"/>
                <a:gd name="connsiteX19" fmla="*/ 933608 w 2610662"/>
                <a:gd name="connsiteY19" fmla="*/ 1681445 h 2146054"/>
                <a:gd name="connsiteX20" fmla="*/ 840723 w 2610662"/>
                <a:gd name="connsiteY20" fmla="*/ 1681445 h 2146054"/>
                <a:gd name="connsiteX21" fmla="*/ 0 w 2610662"/>
                <a:gd name="connsiteY21" fmla="*/ 840722 h 214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10662" h="2146054">
                  <a:moveTo>
                    <a:pt x="840722" y="1681446"/>
                  </a:moveTo>
                  <a:lnTo>
                    <a:pt x="933609" y="1681446"/>
                  </a:lnTo>
                  <a:lnTo>
                    <a:pt x="1305330" y="2053167"/>
                  </a:lnTo>
                  <a:lnTo>
                    <a:pt x="1677052" y="1681446"/>
                  </a:lnTo>
                  <a:lnTo>
                    <a:pt x="1769939" y="1681446"/>
                  </a:lnTo>
                  <a:lnTo>
                    <a:pt x="1305330" y="2146054"/>
                  </a:lnTo>
                  <a:close/>
                  <a:moveTo>
                    <a:pt x="840722" y="0"/>
                  </a:moveTo>
                  <a:lnTo>
                    <a:pt x="860831" y="0"/>
                  </a:lnTo>
                  <a:lnTo>
                    <a:pt x="56498" y="804333"/>
                  </a:lnTo>
                  <a:lnTo>
                    <a:pt x="860832" y="1608667"/>
                  </a:lnTo>
                  <a:lnTo>
                    <a:pt x="1749830" y="1608667"/>
                  </a:lnTo>
                  <a:lnTo>
                    <a:pt x="2554164" y="804333"/>
                  </a:lnTo>
                  <a:lnTo>
                    <a:pt x="1749831" y="0"/>
                  </a:lnTo>
                  <a:lnTo>
                    <a:pt x="1769941" y="0"/>
                  </a:lnTo>
                  <a:lnTo>
                    <a:pt x="2610662" y="840722"/>
                  </a:lnTo>
                  <a:lnTo>
                    <a:pt x="1769940" y="1681445"/>
                  </a:lnTo>
                  <a:lnTo>
                    <a:pt x="1677053" y="1681445"/>
                  </a:lnTo>
                  <a:lnTo>
                    <a:pt x="1749829" y="1608668"/>
                  </a:lnTo>
                  <a:lnTo>
                    <a:pt x="860831" y="1608668"/>
                  </a:lnTo>
                  <a:lnTo>
                    <a:pt x="933608" y="1681445"/>
                  </a:lnTo>
                  <a:lnTo>
                    <a:pt x="840723" y="1681445"/>
                  </a:lnTo>
                  <a:lnTo>
                    <a:pt x="0" y="840722"/>
                  </a:lnTo>
                  <a:close/>
                </a:path>
              </a:pathLst>
            </a:custGeom>
            <a:solidFill>
              <a:srgbClr val="37AFE5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1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59" name="任意多边形 58"/>
            <p:cNvSpPr/>
            <p:nvPr>
              <p:custDataLst>
                <p:tags r:id="rId7"/>
              </p:custDataLst>
            </p:nvPr>
          </p:nvSpPr>
          <p:spPr>
            <a:xfrm>
              <a:off x="-949657" y="2171661"/>
              <a:ext cx="2497666" cy="2053167"/>
            </a:xfrm>
            <a:custGeom>
              <a:avLst/>
              <a:gdLst>
                <a:gd name="connsiteX0" fmla="*/ 804333 w 2497666"/>
                <a:gd name="connsiteY0" fmla="*/ 1608668 h 2053167"/>
                <a:gd name="connsiteX1" fmla="*/ 1693331 w 2497666"/>
                <a:gd name="connsiteY1" fmla="*/ 1608668 h 2053167"/>
                <a:gd name="connsiteX2" fmla="*/ 1248832 w 2497666"/>
                <a:gd name="connsiteY2" fmla="*/ 2053167 h 2053167"/>
                <a:gd name="connsiteX3" fmla="*/ 804333 w 2497666"/>
                <a:gd name="connsiteY3" fmla="*/ 0 h 2053167"/>
                <a:gd name="connsiteX4" fmla="*/ 1693333 w 2497666"/>
                <a:gd name="connsiteY4" fmla="*/ 0 h 2053167"/>
                <a:gd name="connsiteX5" fmla="*/ 2497666 w 2497666"/>
                <a:gd name="connsiteY5" fmla="*/ 804333 h 2053167"/>
                <a:gd name="connsiteX6" fmla="*/ 1693332 w 2497666"/>
                <a:gd name="connsiteY6" fmla="*/ 1608667 h 2053167"/>
                <a:gd name="connsiteX7" fmla="*/ 804334 w 2497666"/>
                <a:gd name="connsiteY7" fmla="*/ 1608667 h 2053167"/>
                <a:gd name="connsiteX8" fmla="*/ 0 w 2497666"/>
                <a:gd name="connsiteY8" fmla="*/ 804333 h 20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666" h="2053167">
                  <a:moveTo>
                    <a:pt x="804333" y="1608668"/>
                  </a:moveTo>
                  <a:lnTo>
                    <a:pt x="1693331" y="1608668"/>
                  </a:lnTo>
                  <a:lnTo>
                    <a:pt x="1248832" y="2053167"/>
                  </a:lnTo>
                  <a:close/>
                  <a:moveTo>
                    <a:pt x="804333" y="0"/>
                  </a:moveTo>
                  <a:lnTo>
                    <a:pt x="1693333" y="0"/>
                  </a:lnTo>
                  <a:lnTo>
                    <a:pt x="2497666" y="804333"/>
                  </a:lnTo>
                  <a:lnTo>
                    <a:pt x="1693332" y="1608667"/>
                  </a:lnTo>
                  <a:lnTo>
                    <a:pt x="804334" y="1608667"/>
                  </a:lnTo>
                  <a:lnTo>
                    <a:pt x="0" y="80433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bIns="351000" rtlCol="0" anchor="ctr">
              <a:normAutofit/>
            </a:bodyPr>
            <a:p>
              <a:pPr algn="ctr"/>
              <a:r>
                <a:rPr lang="en-US" altLang="zh-CN" sz="2700" b="1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  <a:sym typeface="Arial" panose="020B0604020202020204" pitchFamily="34" charset="0"/>
                </a:rPr>
                <a:t>Talk about great film stars</a:t>
              </a:r>
              <a:endParaRPr lang="en-US" altLang="zh-CN" sz="2700" b="1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60" name="任意多边形 59"/>
            <p:cNvSpPr/>
            <p:nvPr>
              <p:custDataLst>
                <p:tags r:id="rId8"/>
              </p:custDataLst>
            </p:nvPr>
          </p:nvSpPr>
          <p:spPr>
            <a:xfrm>
              <a:off x="2913839" y="1642534"/>
              <a:ext cx="889000" cy="444500"/>
            </a:xfrm>
            <a:custGeom>
              <a:avLst/>
              <a:gdLst>
                <a:gd name="connsiteX0" fmla="*/ 444500 w 889000"/>
                <a:gd name="connsiteY0" fmla="*/ 0 h 444500"/>
                <a:gd name="connsiteX1" fmla="*/ 889000 w 889000"/>
                <a:gd name="connsiteY1" fmla="*/ 444500 h 444500"/>
                <a:gd name="connsiteX2" fmla="*/ 0 w 8890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444500">
                  <a:moveTo>
                    <a:pt x="444500" y="0"/>
                  </a:moveTo>
                  <a:lnTo>
                    <a:pt x="889000" y="444500"/>
                  </a:lnTo>
                  <a:lnTo>
                    <a:pt x="0" y="444500"/>
                  </a:lnTo>
                  <a:close/>
                </a:path>
              </a:pathLst>
            </a:custGeom>
            <a:solidFill>
              <a:srgbClr val="37AFE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b">
              <a:normAutofit/>
            </a:bodyPr>
            <a:p>
              <a:pPr algn="ctr"/>
              <a:r>
                <a:rPr lang="en-US" altLang="zh-CN" sz="1500" b="1" dirty="0">
                  <a:solidFill>
                    <a:srgbClr val="FFFFFF"/>
                  </a:solidFill>
                  <a:sym typeface="Arial" panose="020B0604020202020204" pitchFamily="34" charset="0"/>
                </a:rPr>
                <a:t>Ⅱ</a:t>
              </a:r>
              <a:endParaRPr lang="en-US" altLang="zh-CN" sz="1500" b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1" name="组合 60"/>
          <p:cNvGrpSpPr/>
          <p:nvPr>
            <p:custDataLst>
              <p:tags r:id="rId9"/>
            </p:custDataLst>
          </p:nvPr>
        </p:nvGrpSpPr>
        <p:grpSpPr>
          <a:xfrm>
            <a:off x="6072019" y="2256186"/>
            <a:ext cx="2233184" cy="2310346"/>
            <a:chOff x="2053008" y="1642534"/>
            <a:chExt cx="2610662" cy="2700866"/>
          </a:xfrm>
        </p:grpSpPr>
        <p:sp>
          <p:nvSpPr>
            <p:cNvPr id="62" name="任意多边形 61"/>
            <p:cNvSpPr/>
            <p:nvPr>
              <p:custDataLst>
                <p:tags r:id="rId10"/>
              </p:custDataLst>
            </p:nvPr>
          </p:nvSpPr>
          <p:spPr>
            <a:xfrm>
              <a:off x="2053008" y="2197346"/>
              <a:ext cx="2610662" cy="2146054"/>
            </a:xfrm>
            <a:custGeom>
              <a:avLst/>
              <a:gdLst>
                <a:gd name="connsiteX0" fmla="*/ 840722 w 2610662"/>
                <a:gd name="connsiteY0" fmla="*/ 1681446 h 2146054"/>
                <a:gd name="connsiteX1" fmla="*/ 933609 w 2610662"/>
                <a:gd name="connsiteY1" fmla="*/ 1681446 h 2146054"/>
                <a:gd name="connsiteX2" fmla="*/ 1305330 w 2610662"/>
                <a:gd name="connsiteY2" fmla="*/ 2053167 h 2146054"/>
                <a:gd name="connsiteX3" fmla="*/ 1677052 w 2610662"/>
                <a:gd name="connsiteY3" fmla="*/ 1681446 h 2146054"/>
                <a:gd name="connsiteX4" fmla="*/ 1769939 w 2610662"/>
                <a:gd name="connsiteY4" fmla="*/ 1681446 h 2146054"/>
                <a:gd name="connsiteX5" fmla="*/ 1305330 w 2610662"/>
                <a:gd name="connsiteY5" fmla="*/ 2146054 h 2146054"/>
                <a:gd name="connsiteX6" fmla="*/ 840722 w 2610662"/>
                <a:gd name="connsiteY6" fmla="*/ 0 h 2146054"/>
                <a:gd name="connsiteX7" fmla="*/ 860831 w 2610662"/>
                <a:gd name="connsiteY7" fmla="*/ 0 h 2146054"/>
                <a:gd name="connsiteX8" fmla="*/ 56498 w 2610662"/>
                <a:gd name="connsiteY8" fmla="*/ 804333 h 2146054"/>
                <a:gd name="connsiteX9" fmla="*/ 860832 w 2610662"/>
                <a:gd name="connsiteY9" fmla="*/ 1608667 h 2146054"/>
                <a:gd name="connsiteX10" fmla="*/ 1749830 w 2610662"/>
                <a:gd name="connsiteY10" fmla="*/ 1608667 h 2146054"/>
                <a:gd name="connsiteX11" fmla="*/ 2554164 w 2610662"/>
                <a:gd name="connsiteY11" fmla="*/ 804333 h 2146054"/>
                <a:gd name="connsiteX12" fmla="*/ 1749831 w 2610662"/>
                <a:gd name="connsiteY12" fmla="*/ 0 h 2146054"/>
                <a:gd name="connsiteX13" fmla="*/ 1769941 w 2610662"/>
                <a:gd name="connsiteY13" fmla="*/ 0 h 2146054"/>
                <a:gd name="connsiteX14" fmla="*/ 2610662 w 2610662"/>
                <a:gd name="connsiteY14" fmla="*/ 840722 h 2146054"/>
                <a:gd name="connsiteX15" fmla="*/ 1769940 w 2610662"/>
                <a:gd name="connsiteY15" fmla="*/ 1681445 h 2146054"/>
                <a:gd name="connsiteX16" fmla="*/ 1677053 w 2610662"/>
                <a:gd name="connsiteY16" fmla="*/ 1681445 h 2146054"/>
                <a:gd name="connsiteX17" fmla="*/ 1749829 w 2610662"/>
                <a:gd name="connsiteY17" fmla="*/ 1608668 h 2146054"/>
                <a:gd name="connsiteX18" fmla="*/ 860831 w 2610662"/>
                <a:gd name="connsiteY18" fmla="*/ 1608668 h 2146054"/>
                <a:gd name="connsiteX19" fmla="*/ 933608 w 2610662"/>
                <a:gd name="connsiteY19" fmla="*/ 1681445 h 2146054"/>
                <a:gd name="connsiteX20" fmla="*/ 840723 w 2610662"/>
                <a:gd name="connsiteY20" fmla="*/ 1681445 h 2146054"/>
                <a:gd name="connsiteX21" fmla="*/ 0 w 2610662"/>
                <a:gd name="connsiteY21" fmla="*/ 840722 h 214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10662" h="2146054">
                  <a:moveTo>
                    <a:pt x="840722" y="1681446"/>
                  </a:moveTo>
                  <a:lnTo>
                    <a:pt x="933609" y="1681446"/>
                  </a:lnTo>
                  <a:lnTo>
                    <a:pt x="1305330" y="2053167"/>
                  </a:lnTo>
                  <a:lnTo>
                    <a:pt x="1677052" y="1681446"/>
                  </a:lnTo>
                  <a:lnTo>
                    <a:pt x="1769939" y="1681446"/>
                  </a:lnTo>
                  <a:lnTo>
                    <a:pt x="1305330" y="2146054"/>
                  </a:lnTo>
                  <a:close/>
                  <a:moveTo>
                    <a:pt x="840722" y="0"/>
                  </a:moveTo>
                  <a:lnTo>
                    <a:pt x="860831" y="0"/>
                  </a:lnTo>
                  <a:lnTo>
                    <a:pt x="56498" y="804333"/>
                  </a:lnTo>
                  <a:lnTo>
                    <a:pt x="860832" y="1608667"/>
                  </a:lnTo>
                  <a:lnTo>
                    <a:pt x="1749830" y="1608667"/>
                  </a:lnTo>
                  <a:lnTo>
                    <a:pt x="2554164" y="804333"/>
                  </a:lnTo>
                  <a:lnTo>
                    <a:pt x="1749831" y="0"/>
                  </a:lnTo>
                  <a:lnTo>
                    <a:pt x="1769941" y="0"/>
                  </a:lnTo>
                  <a:lnTo>
                    <a:pt x="2610662" y="840722"/>
                  </a:lnTo>
                  <a:lnTo>
                    <a:pt x="1769940" y="1681445"/>
                  </a:lnTo>
                  <a:lnTo>
                    <a:pt x="1677053" y="1681445"/>
                  </a:lnTo>
                  <a:lnTo>
                    <a:pt x="1749829" y="1608668"/>
                  </a:lnTo>
                  <a:lnTo>
                    <a:pt x="860831" y="1608668"/>
                  </a:lnTo>
                  <a:lnTo>
                    <a:pt x="933608" y="1681445"/>
                  </a:lnTo>
                  <a:lnTo>
                    <a:pt x="840723" y="1681445"/>
                  </a:lnTo>
                  <a:lnTo>
                    <a:pt x="0" y="840722"/>
                  </a:lnTo>
                  <a:close/>
                </a:path>
              </a:pathLst>
            </a:custGeom>
            <a:solidFill>
              <a:srgbClr val="37AFE5"/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1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3" name="任意多边形 62"/>
            <p:cNvSpPr/>
            <p:nvPr>
              <p:custDataLst>
                <p:tags r:id="rId11"/>
              </p:custDataLst>
            </p:nvPr>
          </p:nvSpPr>
          <p:spPr>
            <a:xfrm>
              <a:off x="2110991" y="2171660"/>
              <a:ext cx="2497666" cy="2053167"/>
            </a:xfrm>
            <a:custGeom>
              <a:avLst/>
              <a:gdLst>
                <a:gd name="connsiteX0" fmla="*/ 804333 w 2497666"/>
                <a:gd name="connsiteY0" fmla="*/ 1608668 h 2053167"/>
                <a:gd name="connsiteX1" fmla="*/ 1693331 w 2497666"/>
                <a:gd name="connsiteY1" fmla="*/ 1608668 h 2053167"/>
                <a:gd name="connsiteX2" fmla="*/ 1248832 w 2497666"/>
                <a:gd name="connsiteY2" fmla="*/ 2053167 h 2053167"/>
                <a:gd name="connsiteX3" fmla="*/ 804333 w 2497666"/>
                <a:gd name="connsiteY3" fmla="*/ 0 h 2053167"/>
                <a:gd name="connsiteX4" fmla="*/ 1693333 w 2497666"/>
                <a:gd name="connsiteY4" fmla="*/ 0 h 2053167"/>
                <a:gd name="connsiteX5" fmla="*/ 2497666 w 2497666"/>
                <a:gd name="connsiteY5" fmla="*/ 804333 h 2053167"/>
                <a:gd name="connsiteX6" fmla="*/ 1693332 w 2497666"/>
                <a:gd name="connsiteY6" fmla="*/ 1608667 h 2053167"/>
                <a:gd name="connsiteX7" fmla="*/ 804334 w 2497666"/>
                <a:gd name="connsiteY7" fmla="*/ 1608667 h 2053167"/>
                <a:gd name="connsiteX8" fmla="*/ 0 w 2497666"/>
                <a:gd name="connsiteY8" fmla="*/ 804333 h 2053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666" h="2053167">
                  <a:moveTo>
                    <a:pt x="804333" y="1608668"/>
                  </a:moveTo>
                  <a:lnTo>
                    <a:pt x="1693331" y="1608668"/>
                  </a:lnTo>
                  <a:lnTo>
                    <a:pt x="1248832" y="2053167"/>
                  </a:lnTo>
                  <a:close/>
                  <a:moveTo>
                    <a:pt x="804333" y="0"/>
                  </a:moveTo>
                  <a:lnTo>
                    <a:pt x="1693333" y="0"/>
                  </a:lnTo>
                  <a:lnTo>
                    <a:pt x="2497666" y="804333"/>
                  </a:lnTo>
                  <a:lnTo>
                    <a:pt x="1693332" y="1608667"/>
                  </a:lnTo>
                  <a:lnTo>
                    <a:pt x="804334" y="1608667"/>
                  </a:lnTo>
                  <a:lnTo>
                    <a:pt x="0" y="8043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bIns="351000" rtlCol="0" anchor="ctr">
              <a:normAutofit/>
            </a:bodyPr>
            <a:p>
              <a:pPr algn="ctr"/>
              <a:r>
                <a:rPr lang="en-US" altLang="zh-CN" sz="2700" b="1" smtClean="0">
                  <a:solidFill>
                    <a:schemeClr val="tx1"/>
                  </a:solidFill>
                  <a:latin typeface="Times New Roman" panose="02020603050405020304" charset="0"/>
                  <a:cs typeface="Times New Roman" panose="02020603050405020304" charset="0"/>
                  <a:sym typeface="Arial" panose="020B0604020202020204" pitchFamily="34" charset="0"/>
                </a:rPr>
                <a:t>Appreciate the art of films</a:t>
              </a:r>
              <a:endParaRPr lang="en-US" altLang="zh-CN" sz="2700" b="1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64" name="任意多边形 63"/>
            <p:cNvSpPr/>
            <p:nvPr>
              <p:custDataLst>
                <p:tags r:id="rId12"/>
              </p:custDataLst>
            </p:nvPr>
          </p:nvSpPr>
          <p:spPr>
            <a:xfrm>
              <a:off x="2913839" y="1642534"/>
              <a:ext cx="889000" cy="444500"/>
            </a:xfrm>
            <a:custGeom>
              <a:avLst/>
              <a:gdLst>
                <a:gd name="connsiteX0" fmla="*/ 444500 w 889000"/>
                <a:gd name="connsiteY0" fmla="*/ 0 h 444500"/>
                <a:gd name="connsiteX1" fmla="*/ 889000 w 889000"/>
                <a:gd name="connsiteY1" fmla="*/ 444500 h 444500"/>
                <a:gd name="connsiteX2" fmla="*/ 0 w 8890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0" h="444500">
                  <a:moveTo>
                    <a:pt x="444500" y="0"/>
                  </a:moveTo>
                  <a:lnTo>
                    <a:pt x="889000" y="444500"/>
                  </a:lnTo>
                  <a:lnTo>
                    <a:pt x="0" y="444500"/>
                  </a:lnTo>
                  <a:close/>
                </a:path>
              </a:pathLst>
            </a:custGeom>
            <a:solidFill>
              <a:srgbClr val="37AFE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b">
              <a:normAutofit/>
            </a:bodyPr>
            <a:p>
              <a:pPr algn="ctr"/>
              <a:r>
                <a:rPr lang="zh-CN" altLang="en-US" sz="1500" b="1" dirty="0">
                  <a:solidFill>
                    <a:srgbClr val="FFFFFF"/>
                  </a:solidFill>
                  <a:sym typeface="Arial" panose="020B0604020202020204" pitchFamily="34" charset="0"/>
                </a:rPr>
                <a:t>Ⅲ</a:t>
              </a:r>
              <a:endParaRPr lang="zh-CN" altLang="en-US" sz="1500" b="1" dirty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1619250" y="764540"/>
            <a:ext cx="58400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400" b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 Films                    </a:t>
            </a:r>
            <a:endParaRPr lang="en-US" altLang="zh-CN" sz="5400" b="1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251460" y="116205"/>
            <a:ext cx="454533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Talk about great film stars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8040" y="1332230"/>
            <a:ext cx="7984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Times New Roman" panose="02020603050405020304" charset="0"/>
                <a:cs typeface="Times New Roman" panose="02020603050405020304" charset="0"/>
              </a:rPr>
              <a:t>Who is Kitty’s/Daniel’s favourite film star?</a:t>
            </a:r>
            <a:endParaRPr lang="en-US" altLang="zh-CN" sz="32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5" y="2228850"/>
            <a:ext cx="7617460" cy="373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35560" y="33655"/>
            <a:ext cx="454533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Talk about great film stars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3215" y="908685"/>
            <a:ext cx="8293735" cy="26473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3215" y="3789045"/>
            <a:ext cx="8225155" cy="2854960"/>
          </a:xfrm>
          <a:prstGeom prst="rect">
            <a:avLst/>
          </a:prstGeom>
        </p:spPr>
      </p:pic>
      <p:sp>
        <p:nvSpPr>
          <p:cNvPr id="12" name="圆角矩形 11"/>
          <p:cNvSpPr/>
          <p:nvPr>
            <p:custDataLst>
              <p:tags r:id="rId6"/>
            </p:custDataLst>
          </p:nvPr>
        </p:nvSpPr>
        <p:spPr>
          <a:xfrm>
            <a:off x="5830570" y="44450"/>
            <a:ext cx="3277235" cy="5721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Review and fill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7" name="Text Box 10"/>
          <p:cNvSpPr txBox="1"/>
          <p:nvPr>
            <p:custDataLst>
              <p:tags r:id="rId1"/>
            </p:custDataLst>
          </p:nvPr>
        </p:nvSpPr>
        <p:spPr>
          <a:xfrm>
            <a:off x="0" y="2852738"/>
            <a:ext cx="9107488" cy="2738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Times New Roman" panose="02020603050405020304" charset="0"/>
              </a:rPr>
              <a:t>     </a:t>
            </a:r>
            <a:r>
              <a:rPr lang="en-US" altLang="zh-CN" sz="2400" b="1" dirty="0">
                <a:latin typeface="Times New Roman" panose="02020603050405020304" charset="0"/>
              </a:rPr>
              <a:t>Audrey Hepburn was one of Hollywood’s greatest actresses. In 1951, Hepburn’s beauty and charm</a:t>
            </a:r>
            <a:r>
              <a:rPr lang="en-US" altLang="zh-CN" sz="2400" b="1" dirty="0">
                <a:latin typeface="Times New Roman" panose="02020603050405020304" charset="0"/>
                <a:sym typeface="+mn-ea"/>
              </a:rPr>
              <a:t>________________________</a:t>
            </a:r>
            <a:r>
              <a:rPr lang="en-US" altLang="zh-CN" sz="2400" b="1" dirty="0">
                <a:latin typeface="Times New Roman" panose="02020603050405020304" charset="0"/>
              </a:rPr>
              <a:t> and played the role of </a:t>
            </a:r>
            <a:r>
              <a:rPr lang="en-US" altLang="zh-CN" sz="2400" b="1" i="1" dirty="0">
                <a:latin typeface="Times New Roman" panose="02020603050405020304" charset="0"/>
              </a:rPr>
              <a:t>Gigi</a:t>
            </a:r>
            <a:r>
              <a:rPr lang="en-US" altLang="zh-CN" sz="2400" b="1" dirty="0">
                <a:latin typeface="Times New Roman" panose="02020603050405020304" charset="0"/>
              </a:rPr>
              <a:t>. Two years later,  </a:t>
            </a:r>
            <a:r>
              <a:rPr lang="en-US" altLang="zh-CN" sz="2400" b="1" i="1" dirty="0">
                <a:latin typeface="Times New Roman" panose="02020603050405020304" charset="0"/>
              </a:rPr>
              <a:t>Roman Holiday </a:t>
            </a:r>
            <a:r>
              <a:rPr lang="en-US" altLang="zh-CN" sz="2400" b="1" dirty="0">
                <a:latin typeface="Times New Roman" panose="02020603050405020304" charset="0"/>
              </a:rPr>
              <a:t>was ____a great success</a:t>
            </a:r>
            <a:r>
              <a:rPr lang="en-US" altLang="zh-CN" sz="2400" b="1" i="1" dirty="0">
                <a:latin typeface="Times New Roman" panose="02020603050405020304" charset="0"/>
              </a:rPr>
              <a:t> ___ </a:t>
            </a:r>
            <a:r>
              <a:rPr lang="en-US" altLang="zh-CN" sz="2400" b="1" dirty="0">
                <a:latin typeface="Times New Roman" panose="02020603050405020304" charset="0"/>
              </a:rPr>
              <a:t>she won the Oscar for Best Actress . She </a:t>
            </a:r>
            <a:r>
              <a:rPr lang="en-US" altLang="zh-CN" sz="2400" b="1" dirty="0">
                <a:latin typeface="Times New Roman" panose="02020603050405020304" charset="0"/>
                <a:sym typeface="+mn-ea"/>
              </a:rPr>
              <a:t>___________________ </a:t>
            </a:r>
            <a:r>
              <a:rPr lang="en-US" altLang="zh-CN" sz="2400" b="1" dirty="0">
                <a:latin typeface="Times New Roman" panose="02020603050405020304" charset="0"/>
              </a:rPr>
              <a:t>in the film </a:t>
            </a:r>
            <a:r>
              <a:rPr lang="en-US" altLang="zh-CN" sz="2400" b="1" i="1" dirty="0">
                <a:latin typeface="Times New Roman" panose="02020603050405020304" charset="0"/>
              </a:rPr>
              <a:t>Always</a:t>
            </a:r>
            <a:r>
              <a:rPr lang="en-US" altLang="zh-CN" sz="2400" b="1" dirty="0">
                <a:latin typeface="Times New Roman" panose="02020603050405020304" charset="0"/>
              </a:rPr>
              <a:t> in 1989 and played the role of an angel. What’s more, she spent much time </a:t>
            </a:r>
            <a:r>
              <a:rPr lang="en-US" altLang="zh-CN" sz="2400" b="1" dirty="0">
                <a:latin typeface="Times New Roman" panose="02020603050405020304" charset="0"/>
                <a:sym typeface="+mn-ea"/>
              </a:rPr>
              <a:t>_________________ </a:t>
            </a:r>
            <a:r>
              <a:rPr lang="en-US" altLang="zh-CN" sz="2400" b="1" dirty="0">
                <a:latin typeface="Times New Roman" panose="02020603050405020304" charset="0"/>
              </a:rPr>
              <a:t>UNICEF so that she could help poor children.</a:t>
            </a:r>
            <a:endParaRPr lang="en-US" altLang="zh-CN" sz="2400" b="1" dirty="0">
              <a:latin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52360" y="5516880"/>
            <a:ext cx="1409700" cy="1103630"/>
          </a:xfrm>
          <a:prstGeom prst="rect">
            <a:avLst/>
          </a:prstGeom>
        </p:spPr>
      </p:pic>
      <p:sp>
        <p:nvSpPr>
          <p:cNvPr id="12" name="圆角矩形 11"/>
          <p:cNvSpPr/>
          <p:nvPr>
            <p:custDataLst>
              <p:tags r:id="rId4"/>
            </p:custDataLst>
          </p:nvPr>
        </p:nvSpPr>
        <p:spPr>
          <a:xfrm>
            <a:off x="5830570" y="44450"/>
            <a:ext cx="3277235" cy="5721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Review and fill</a:t>
            </a:r>
            <a:endParaRPr lang="en-US" altLang="zh-CN" sz="3200" b="1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7900" y="3213100"/>
            <a:ext cx="343916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caught the writer’s attention</a:t>
            </a:r>
            <a:endParaRPr lang="en-US" altLang="zh-CN" sz="20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4364990"/>
            <a:ext cx="313499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made her final appearance</a:t>
            </a:r>
            <a:endParaRPr lang="en-US" altLang="zh-CN" sz="20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5690" y="4691380"/>
            <a:ext cx="285940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working closely with</a:t>
            </a:r>
            <a:endParaRPr lang="en-US" altLang="zh-CN" sz="20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9070" y="1496695"/>
            <a:ext cx="8385175" cy="1080135"/>
          </a:xfrm>
          <a:prstGeom prst="rect">
            <a:avLst/>
          </a:prstGeom>
          <a:solidFill>
            <a:srgbClr val="C2E277"/>
          </a:solidFill>
          <a:ln>
            <a:solidFill>
              <a:srgbClr val="C2E277"/>
            </a:solidFill>
          </a:ln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work closely with  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                                   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catch the writer’s attention              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such...that...                        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                       </a:t>
            </a: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 make one’s final appearance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55915" y="3611880"/>
            <a:ext cx="756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such</a:t>
            </a:r>
            <a:endParaRPr lang="en-US" altLang="zh-CN" sz="20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63395" y="3982085"/>
            <a:ext cx="75692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 i="1" dirty="0"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0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that</a:t>
            </a:r>
            <a:r>
              <a:rPr lang="en-US" altLang="zh-CN" sz="2000" b="1" dirty="0">
                <a:latin typeface="Times New Roman" panose="02020603050405020304" charset="0"/>
                <a:sym typeface="+mn-ea"/>
              </a:rPr>
              <a:t> </a:t>
            </a:r>
            <a:endParaRPr lang="en-US" altLang="zh-CN" sz="2000" b="1" dirty="0">
              <a:latin typeface="Times New Roman" panose="02020603050405020304" charset="0"/>
              <a:sym typeface="+mn-ea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35560" y="33655"/>
            <a:ext cx="454533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Talk about great film stars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79070" y="2708910"/>
            <a:ext cx="88366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  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Jackie Chan is my favourite film star. 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His films are special because they successfully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_________________________________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.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    Jackie Chan is a Chinese kung fu superstar, but his achievements are far more than that. He has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________________ 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doing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charity work. He has helped people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a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ll over the world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.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charset="0"/>
            </a:endParaRPr>
          </a:p>
          <a:p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     Jackie Chan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 _________________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charset="0"/>
                <a:sym typeface="+mn-ea"/>
              </a:rPr>
              <a:t>many people as a superstar, not only for his success in action films but also for his efforts in charity work.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charset="0"/>
            </a:endParaRPr>
          </a:p>
          <a:p>
            <a:endParaRPr lang="zh-CN" altLang="zh-CN" sz="2400" b="1" dirty="0">
              <a:solidFill>
                <a:schemeClr val="tx1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5845" y="3068955"/>
            <a:ext cx="55810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join</a:t>
            </a:r>
            <a:r>
              <a:rPr lang="en-US" altLang="zh-CN" sz="24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 humor</a:t>
            </a:r>
            <a:r>
              <a:rPr lang="zh-CN" altLang="zh-CN" sz="24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 and exciting action together</a:t>
            </a:r>
            <a:endParaRPr lang="zh-CN" altLang="zh-CN" sz="24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5690" y="3789045"/>
            <a:ext cx="4572000" cy="490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devoted much time to</a:t>
            </a:r>
            <a:endParaRPr lang="en-US" altLang="zh-CN" sz="24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1730" y="4509135"/>
            <a:ext cx="26206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highlight>
                  <a:srgbClr val="FFFF00"/>
                </a:highlight>
                <a:latin typeface="Times New Roman" panose="02020603050405020304" charset="0"/>
                <a:sym typeface="+mn-ea"/>
              </a:rPr>
              <a:t>is considered by</a:t>
            </a:r>
            <a:endParaRPr lang="zh-CN" altLang="zh-CN" sz="2400" b="1" dirty="0">
              <a:highlight>
                <a:srgbClr val="FFFF00"/>
              </a:highlight>
              <a:latin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505" y="1412875"/>
            <a:ext cx="7468235" cy="1061720"/>
          </a:xfrm>
          <a:prstGeom prst="rect">
            <a:avLst/>
          </a:prstGeom>
          <a:solidFill>
            <a:srgbClr val="EFFB8F"/>
          </a:solidFill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    be considered by                   devote much time to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    join humor and exciting action together</a:t>
            </a:r>
            <a:endParaRPr lang="en-US" altLang="zh-CN" sz="2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00975" y="44450"/>
            <a:ext cx="1343025" cy="1323975"/>
          </a:xfrm>
          <a:prstGeom prst="rect">
            <a:avLst/>
          </a:prstGeom>
        </p:spPr>
      </p:pic>
      <p:sp>
        <p:nvSpPr>
          <p:cNvPr id="2" name="任意多边形 1"/>
          <p:cNvSpPr/>
          <p:nvPr>
            <p:custDataLst>
              <p:tags r:id="rId4"/>
            </p:custDataLst>
          </p:nvPr>
        </p:nvSpPr>
        <p:spPr>
          <a:xfrm>
            <a:off x="251460" y="116205"/>
            <a:ext cx="454533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Talk about great film stars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705" y="764540"/>
            <a:ext cx="8655050" cy="889635"/>
          </a:xfrm>
        </p:spPr>
        <p:txBody>
          <a:bodyPr/>
          <a:p>
            <a:pPr algn="l"/>
            <a:r>
              <a:rPr lang="en-US" altLang="zh-CN" sz="4000" b="1">
                <a:latin typeface="Times New Roman" panose="02020603050405020304" charset="0"/>
                <a:cs typeface="Times New Roman" panose="02020603050405020304" charset="0"/>
              </a:rPr>
              <a:t>What makes a great actor\actress ?</a:t>
            </a:r>
            <a:endParaRPr lang="zh-CN" altLang="en-US" sz="40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3135" y="1135380"/>
            <a:ext cx="2760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67230" y="4004945"/>
            <a:ext cx="1092835" cy="101854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Luck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32270" y="5156835"/>
            <a:ext cx="1721485" cy="1493520"/>
          </a:xfrm>
          <a:prstGeom prst="ellipse">
            <a:avLst/>
          </a:prstGeom>
          <a:solidFill>
            <a:srgbClr val="EFFB8F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Effort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51460" y="4652645"/>
            <a:ext cx="1962785" cy="190881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Kindness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96055" y="3869055"/>
            <a:ext cx="1390650" cy="128778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Ability</a:t>
            </a:r>
            <a:endParaRPr lang="en-US" altLang="zh-CN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47410" y="3860800"/>
            <a:ext cx="1530350" cy="140589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Talent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60065" y="5372735"/>
            <a:ext cx="1318260" cy="117030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8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Chance</a:t>
            </a:r>
            <a:endParaRPr lang="en-US" altLang="zh-CN" sz="18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60290" y="5445125"/>
            <a:ext cx="1524000" cy="121793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Beauty</a:t>
            </a:r>
            <a:endParaRPr lang="en-US" altLang="zh-CN" sz="20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605" y="1556385"/>
            <a:ext cx="8214995" cy="172529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Jackson Yee is</a:t>
            </a:r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 so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__________ </a:t>
            </a:r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that 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______________________.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Audrey Hepburn was </a:t>
            </a:r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such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 _________ </a:t>
            </a:r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that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 _______________.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Though</a:t>
            </a:r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 Jackie Chan_______________, __________________.</a:t>
            </a:r>
            <a:endParaRPr lang="en-US" altLang="zh-CN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107315" y="44450"/>
            <a:ext cx="4545330" cy="826770"/>
          </a:xfrm>
          <a:custGeom>
            <a:avLst/>
            <a:gdLst>
              <a:gd name="connsiteX0" fmla="*/ 0 w 5219700"/>
              <a:gd name="connsiteY0" fmla="*/ 0 h 1181100"/>
              <a:gd name="connsiteX1" fmla="*/ 4629150 w 5219700"/>
              <a:gd name="connsiteY1" fmla="*/ 0 h 1181100"/>
              <a:gd name="connsiteX2" fmla="*/ 5219700 w 5219700"/>
              <a:gd name="connsiteY2" fmla="*/ 590550 h 1181100"/>
              <a:gd name="connsiteX3" fmla="*/ 4629150 w 5219700"/>
              <a:gd name="connsiteY3" fmla="*/ 1181100 h 1181100"/>
              <a:gd name="connsiteX4" fmla="*/ 0 w 5219700"/>
              <a:gd name="connsiteY4" fmla="*/ 1181100 h 1181100"/>
              <a:gd name="connsiteX5" fmla="*/ 0 w 5219700"/>
              <a:gd name="connsiteY5" fmla="*/ 1110548 h 1181100"/>
              <a:gd name="connsiteX6" fmla="*/ 4622708 w 5219700"/>
              <a:gd name="connsiteY6" fmla="*/ 1110549 h 1181100"/>
              <a:gd name="connsiteX7" fmla="*/ 5142706 w 5219700"/>
              <a:gd name="connsiteY7" fmla="*/ 590551 h 1181100"/>
              <a:gd name="connsiteX8" fmla="*/ 5142707 w 5219700"/>
              <a:gd name="connsiteY8" fmla="*/ 590551 h 1181100"/>
              <a:gd name="connsiteX9" fmla="*/ 4622709 w 5219700"/>
              <a:gd name="connsiteY9" fmla="*/ 70553 h 1181100"/>
              <a:gd name="connsiteX10" fmla="*/ 0 w 5219700"/>
              <a:gd name="connsiteY10" fmla="*/ 70553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19700" h="1181100">
                <a:moveTo>
                  <a:pt x="0" y="0"/>
                </a:moveTo>
                <a:lnTo>
                  <a:pt x="4629150" y="0"/>
                </a:lnTo>
                <a:cubicBezTo>
                  <a:pt x="4955302" y="0"/>
                  <a:pt x="5219700" y="264398"/>
                  <a:pt x="5219700" y="590550"/>
                </a:cubicBezTo>
                <a:cubicBezTo>
                  <a:pt x="5219700" y="916702"/>
                  <a:pt x="4955302" y="1181100"/>
                  <a:pt x="4629150" y="1181100"/>
                </a:cubicBezTo>
                <a:lnTo>
                  <a:pt x="0" y="1181100"/>
                </a:lnTo>
                <a:lnTo>
                  <a:pt x="0" y="1110548"/>
                </a:lnTo>
                <a:lnTo>
                  <a:pt x="4622708" y="1110549"/>
                </a:lnTo>
                <a:cubicBezTo>
                  <a:pt x="4909895" y="1110549"/>
                  <a:pt x="5142706" y="877738"/>
                  <a:pt x="5142706" y="590551"/>
                </a:cubicBezTo>
                <a:lnTo>
                  <a:pt x="5142707" y="590551"/>
                </a:lnTo>
                <a:cubicBezTo>
                  <a:pt x="5142707" y="303364"/>
                  <a:pt x="4909896" y="70553"/>
                  <a:pt x="4622709" y="70553"/>
                </a:cubicBezTo>
                <a:lnTo>
                  <a:pt x="0" y="70553"/>
                </a:lnTo>
                <a:close/>
              </a:path>
            </a:pathLst>
          </a:custGeom>
          <a:solidFill>
            <a:srgbClr val="01C8DD"/>
          </a:solidFill>
        </p:spPr>
        <p:txBody>
          <a:bodyPr rot="0" spcFirstLastPara="0" vertOverflow="overflow" horzOverflow="overflow" vert="horz" wrap="square" lIns="67500" tIns="34290" rIns="135000" bIns="34290" numCol="1" spcCol="0" rtlCol="0" fromWordArt="0" anchor="ctr" anchorCtr="0" forceAA="0" compatLnSpc="1">
            <a:normAutofit lnSpcReduction="10000"/>
          </a:bodyPr>
          <a:p>
            <a:pPr algn="just">
              <a:lnSpc>
                <a:spcPct val="110000"/>
              </a:lnSpc>
            </a:pPr>
            <a:r>
              <a:rPr lang="en-US" altLang="pt-BR" sz="2400" b="1" dirty="0">
                <a:solidFill>
                  <a:srgbClr val="FF0000"/>
                </a:solidFill>
                <a:sym typeface="Arial" panose="020B0604020202020204" pitchFamily="34" charset="0"/>
              </a:rPr>
              <a:t>Talk about great film stars</a:t>
            </a:r>
            <a:endParaRPr lang="en-US" altLang="pt-BR" sz="2400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9" grpId="0" bldLvl="0" animBg="1"/>
      <p:bldP spid="8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474*4440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h_f"/>
  <p:tag name="KSO_WM_UNIT_INDEX" val="1_2_1"/>
  <p:tag name="KSO_WM_UNIT_ID" val="diagram160670_3*l_h_f*1_2_1"/>
  <p:tag name="KSO_WM_UNIT_CLEAR" val="1"/>
  <p:tag name="KSO_WM_UNIT_LAYERLEVEL" val="1_1_1"/>
  <p:tag name="KSO_WM_UNIT_VALUE" val="66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4"/>
  <p:tag name="KSO_WM_UNIT_ID" val="diagram160670_3*l_i*1_4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UNIT_ID" val="diagram160670_3*i*14"/>
  <p:tag name="KSO_WM_TEMPLATE_CATEGORY" val="diagram"/>
  <p:tag name="KSO_WM_TEMPLATE_INDEX" val="16067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5"/>
  <p:tag name="KSO_WM_UNIT_ID" val="diagram160670_3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h_f"/>
  <p:tag name="KSO_WM_UNIT_INDEX" val="1_3_1"/>
  <p:tag name="KSO_WM_UNIT_ID" val="diagram160670_3*l_h_f*1_3_1"/>
  <p:tag name="KSO_WM_UNIT_CLEAR" val="1"/>
  <p:tag name="KSO_WM_UNIT_LAYERLEVEL" val="1_1_1"/>
  <p:tag name="KSO_WM_UNIT_VALUE" val="66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6"/>
  <p:tag name="KSO_WM_UNIT_ID" val="diagram160670_3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161*3655*552*55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TAG_VERSION" val="1.0"/>
  <p:tag name="KSO_WM_UNIT_ID" val="diagram160670_3*i*0"/>
  <p:tag name="KSO_WM_TEMPLATE_CATEGORY" val="diagram"/>
  <p:tag name="KSO_WM_TEMPLATE_INDEX" val="160670"/>
</p:tagLst>
</file>

<file path=ppt/tags/tag40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i*1_2_1"/>
  <p:tag name="KSO_WM_TEMPLATE_CATEGORY" val="diagram"/>
  <p:tag name="KSO_WM_TEMPLATE_INDEX" val="2023108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i"/>
  <p:tag name="KSO_WM_UNIT_INDEX" val="1_2_1"/>
  <p:tag name="KSO_WM_UNIT_LINE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a*1_1_1"/>
  <p:tag name="KSO_WM_TEMPLATE_CATEGORY" val="diagram"/>
  <p:tag name="KSO_WM_TEMPLATE_INDEX" val="2023108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33"/>
  <p:tag name="KSO_WM_DIAGRAM_GROUP_CODE" val="n1-1"/>
  <p:tag name="KSO_WM_UNIT_TYPE" val="n_h_a"/>
  <p:tag name="KSO_WM_UNIT_INDEX" val="1_1_1"/>
  <p:tag name="KSO_WM_UNIT_PRESET_TEXT" val="单击此处添&#10;加项标题"/>
  <p:tag name="KSO_WM_UNIT_TEX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088_2*n_h_h_f*1_2_2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PRESET_TEXT" val="输入你的智能图&#10;形项正文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1_2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1_2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1,&quot;transparency&quot;:0},{&quot;brightness&quot;:0.20000000298023224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2_3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2_3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1,&quot;transparency&quot;:0},{&quot;brightness&quot;:0.20000000298023224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1"/>
  <p:tag name="KSO_WM_UNIT_ID" val="diagram160670_3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3_2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3_2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1,&quot;transparency&quot;:0},{&quot;brightness&quot;:0.20000000298023224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4_2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4_2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gradient&quot;:[{&quot;brightness&quot;:0.4000000059604645,&quot;colorType&quot;:1,&quot;foreColorIndex&quot;:5,&quot;pos&quot;:1,&quot;transparency&quot;:0},{&quot;brightness&quot;:0.20000000298023224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088_2*n_h_h_f*1_2_3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PRESET_TEXT" val="输入你的智能图&#10;形项正文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2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2_1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3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3_1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1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1_1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4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4_1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1_3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1_3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.20000000298023224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2_2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2_2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.20000000298023224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5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3_3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3_3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.20000000298023224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h_f"/>
  <p:tag name="KSO_WM_UNIT_INDEX" val="1_1_1"/>
  <p:tag name="KSO_WM_UNIT_ID" val="diagram160670_3*l_h_f*1_1_1"/>
  <p:tag name="KSO_WM_UNIT_CLEAR" val="1"/>
  <p:tag name="KSO_WM_UNIT_LAYERLEVEL" val="1_1_1"/>
  <p:tag name="KSO_WM_UNIT_VALUE" val="66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i*1_2_4_3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TYPE" val="n_h_h_i"/>
  <p:tag name="KSO_WM_UNIT_INDEX" val="1_2_4_3"/>
  <p:tag name="KSO_WM_UNIT_FILL_FORE_SCHEMECOLOR_INDEX" val="5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gradient&quot;:[{&quot;brightness&quot;:0.20000000298023224,&quot;colorType&quot;:1,&quot;foreColorIndex&quot;:5,&quot;pos&quot;:1,&quot;transparency&quot;:0},{&quot;brightness&quot;:0.20000000298023224,&quot;colorType&quot;:1,&quot;foreColorIndex&quot;:5,&quot;pos&quot;:0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6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088_2*n_h_h_f*1_2_4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PRESET_TEXT" val="输入你的智能图&#10;形项正文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6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ID" val="diagram20231088_2*n_h_h_f*1_2_1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UNIT_PRESET_TEXT" val="输入你的智能图&#10;形项正文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x*1_2_2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75*75"/>
  <p:tag name="KSO_WM_DIAGRAM_GROUP_CODE" val="n1-1"/>
  <p:tag name="KSO_WM_UNIT_TYPE" val="n_h_h_x"/>
  <p:tag name="KSO_WM_UNIT_INDEX" val="1_2_2_1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x*1_2_3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80*80"/>
  <p:tag name="KSO_WM_DIAGRAM_GROUP_CODE" val="n1-1"/>
  <p:tag name="KSO_WM_UNIT_TYPE" val="n_h_h_x"/>
  <p:tag name="KSO_WM_UNIT_INDEX" val="1_2_3_1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6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x*1_2_4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87*87"/>
  <p:tag name="KSO_WM_DIAGRAM_GROUP_CODE" val="n1-1"/>
  <p:tag name="KSO_WM_UNIT_TYPE" val="n_h_h_x"/>
  <p:tag name="KSO_WM_UNIT_INDEX" val="1_2_4_1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6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8_2*n_h_h_x*1_2_1_1"/>
  <p:tag name="KSO_WM_TEMPLATE_CATEGORY" val="diagram"/>
  <p:tag name="KSO_WM_TEMPLATE_INDEX" val="20231088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UNIT_VALUE" val="80*80"/>
  <p:tag name="KSO_WM_DIAGRAM_GROUP_CODE" val="n1-1"/>
  <p:tag name="KSO_WM_UNIT_TYPE" val="n_h_h_x"/>
  <p:tag name="KSO_WM_UNIT_INDEX" val="1_2_1_1"/>
  <p:tag name="KSO_WM_DIAGRAM_MAX_ITEMCNT" val="6"/>
  <p:tag name="KSO_WM_DIAGRAM_MIN_ITEMCNT" val="3"/>
  <p:tag name="KSO_WM_DIAGRAM_VIRTUALLY_FRAME" val="{&quot;height&quot;:379.6499938964844,&quot;width&quot;:656.75}"/>
  <p:tag name="KSO_WM_DIAGRAM_COLOR_MATCH_VALUE" val="{&quot;shape&quot;:{&quot;fill&quot;:{&quot;type&quot;:0},&quot;glow&quot;:{&quot;colorType&quot;:0},&quot;line&quot;:{&quot;solidLine&quot;:{&quot;brightness&quot;:0,&quot;colorType&quot;:2,&quot;rgb&quot;:&quot;#ffffff&quot;,&quot;transparency&quot;:0},&quot;type&quot;:1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128*2901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2"/>
  <p:tag name="KSO_WM_UNIT_ID" val="diagram160670_3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70.xml><?xml version="1.0" encoding="utf-8"?>
<p:tagLst xmlns:p="http://schemas.openxmlformats.org/presentationml/2006/main">
  <p:tag name="KSO_WM_TAG_VERSION" val="1.0"/>
  <p:tag name="KSO_WM_TEMPLATE_CATEGORY" val="diagram"/>
  <p:tag name="KSO_WM_TEMPLATE_INDEX" val="160283"/>
  <p:tag name="KSO_WM_UNIT_TYPE" val="l_h_f"/>
  <p:tag name="KSO_WM_UNIT_INDEX" val="1_1_1"/>
  <p:tag name="KSO_WM_UNIT_ID" val="259*l_h_f*1_1_1"/>
  <p:tag name="KSO_WM_UNIT_CLEAR" val="1"/>
  <p:tag name="KSO_WM_UNIT_LAYERLEVEL" val="1_1_1"/>
  <p:tag name="KSO_WM_UNIT_VALUE" val="22"/>
  <p:tag name="KSO_WM_UNIT_HIGHLIGHT" val="0"/>
  <p:tag name="KSO_WM_UNIT_COMPATIBLE" val="0"/>
  <p:tag name="KSO_WM_BEAUTIFY_FLAG" val=""/>
  <p:tag name="KSO_WM_UNIT_PRESET_TEXT_INDEX" val="4"/>
  <p:tag name="KSO_WM_UNIT_PRESET_TEXT_LEN" val="40"/>
  <p:tag name="KSO_WM_DIAGRAM_GROUP_CODE" val="l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resource_record_key" val="{&quot;70&quot;:[3314380]}"/>
  <p:tag name="commondata" val="eyJoZGlkIjoiNWUwMzg5MGFmOWFmNzI2ZjM2OGVkMTFlMDQ2ZmQ5NWMifQ=="/>
</p:tagLst>
</file>

<file path=ppt/tags/tag8.xml><?xml version="1.0" encoding="utf-8"?>
<p:tagLst xmlns:p="http://schemas.openxmlformats.org/presentationml/2006/main">
  <p:tag name="KSO_WM_TAG_VERSION" val="1.0"/>
  <p:tag name="KSO_WM_UNIT_ID" val="diagram160670_3*i*7"/>
  <p:tag name="KSO_WM_TEMPLATE_CATEGORY" val="diagram"/>
  <p:tag name="KSO_WM_TEMPLATE_INDEX" val="160670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670"/>
  <p:tag name="KSO_WM_UNIT_TYPE" val="l_i"/>
  <p:tag name="KSO_WM_UNIT_INDEX" val="1_3"/>
  <p:tag name="KSO_WM_UNIT_ID" val="diagram160670_3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5664</Words>
  <Application>WPS 演示</Application>
  <PresentationFormat/>
  <Paragraphs>276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汉仪书魂体简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What makes a great actor\actress ?</vt:lpstr>
      <vt:lpstr>Who else works in the film?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Film is a _______ of society.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apple</dc:creator>
  <cp:lastModifiedBy>武鑫红旗</cp:lastModifiedBy>
  <cp:revision>35</cp:revision>
  <dcterms:created xsi:type="dcterms:W3CDTF">2024-01-02T13:22:00Z</dcterms:created>
  <dcterms:modified xsi:type="dcterms:W3CDTF">2024-01-09T00:05:26Z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CA610621E29E461091157D828EAEC2AD_13</vt:lpwstr>
  </property>
</Properties>
</file>